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notesMasterIdLst>
    <p:notesMasterId r:id="rId34"/>
  </p:notesMasterIdLst>
  <p:sldIdLst>
    <p:sldId id="256" r:id="rId2"/>
    <p:sldId id="263" r:id="rId3"/>
    <p:sldId id="291" r:id="rId4"/>
    <p:sldId id="262" r:id="rId5"/>
    <p:sldId id="261" r:id="rId6"/>
    <p:sldId id="264" r:id="rId7"/>
    <p:sldId id="265" r:id="rId8"/>
    <p:sldId id="266" r:id="rId9"/>
    <p:sldId id="267" r:id="rId10"/>
    <p:sldId id="268" r:id="rId11"/>
    <p:sldId id="269" r:id="rId12"/>
    <p:sldId id="276" r:id="rId13"/>
    <p:sldId id="277" r:id="rId14"/>
    <p:sldId id="278" r:id="rId15"/>
    <p:sldId id="279" r:id="rId16"/>
    <p:sldId id="280" r:id="rId17"/>
    <p:sldId id="281" r:id="rId18"/>
    <p:sldId id="282" r:id="rId19"/>
    <p:sldId id="270" r:id="rId20"/>
    <p:sldId id="271" r:id="rId21"/>
    <p:sldId id="272" r:id="rId22"/>
    <p:sldId id="273" r:id="rId23"/>
    <p:sldId id="274" r:id="rId24"/>
    <p:sldId id="275" r:id="rId25"/>
    <p:sldId id="283" r:id="rId26"/>
    <p:sldId id="284" r:id="rId27"/>
    <p:sldId id="285" r:id="rId28"/>
    <p:sldId id="286" r:id="rId29"/>
    <p:sldId id="287" r:id="rId30"/>
    <p:sldId id="288" r:id="rId31"/>
    <p:sldId id="289" r:id="rId32"/>
    <p:sldId id="290"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autoAdjust="0"/>
  </p:normalViewPr>
  <p:slideViewPr>
    <p:cSldViewPr snapToGrid="0">
      <p:cViewPr varScale="1">
        <p:scale>
          <a:sx n="88" d="100"/>
          <a:sy n="88" d="100"/>
        </p:scale>
        <p:origin x="-466" y="-77"/>
      </p:cViewPr>
      <p:guideLst>
        <p:guide orient="horz" pos="2160"/>
        <p:guide pos="3840"/>
      </p:guideLst>
    </p:cSldViewPr>
  </p:slideViewPr>
  <p:outlineViewPr>
    <p:cViewPr>
      <p:scale>
        <a:sx n="33" d="100"/>
        <a:sy n="33" d="100"/>
      </p:scale>
      <p:origin x="0" y="197"/>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179920-99E6-443B-98D1-711656E89C76}" type="datetimeFigureOut">
              <a:rPr lang="en-US" smtClean="0"/>
              <a:pPr/>
              <a:t>3/26/2020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842819-714C-46BB-9C87-DDBD0D7DEC83}" type="slidenum">
              <a:rPr lang="en-US" smtClean="0"/>
              <a:pPr/>
              <a:t>‹#›</a:t>
            </a:fld>
            <a:endParaRPr lang="en-US"/>
          </a:p>
        </p:txBody>
      </p:sp>
    </p:spTree>
    <p:extLst>
      <p:ext uri="{BB962C8B-B14F-4D97-AF65-F5344CB8AC3E}">
        <p14:creationId xmlns="" xmlns:p14="http://schemas.microsoft.com/office/powerpoint/2010/main" val="1190569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842819-714C-46BB-9C87-DDBD0D7DEC83}"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6"/>
        <p:cNvGrpSpPr/>
        <p:nvPr/>
      </p:nvGrpSpPr>
      <p:grpSpPr>
        <a:xfrm>
          <a:off x="0" y="0"/>
          <a:ext cx="0" cy="0"/>
          <a:chOff x="0" y="0"/>
          <a:chExt cx="0" cy="0"/>
        </a:xfrm>
      </p:grpSpPr>
      <p:sp>
        <p:nvSpPr>
          <p:cNvPr id="827" name="Shape 82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a:solidFill>
                  <a:schemeClr val="dk1"/>
                </a:solidFill>
                <a:latin typeface="Arial"/>
                <a:ea typeface="Arial"/>
                <a:cs typeface="Arial"/>
                <a:sym typeface="Arial"/>
              </a:rPr>
              <a:pPr marL="0" marR="0" lvl="0" indent="0" algn="r" rtl="0">
                <a:spcBef>
                  <a:spcPts val="0"/>
                </a:spcBef>
                <a:spcAft>
                  <a:spcPts val="0"/>
                </a:spcAft>
                <a:buNone/>
              </a:pPr>
              <a:t>25</a:t>
            </a:fld>
            <a:endParaRPr sz="1200">
              <a:solidFill>
                <a:schemeClr val="dk1"/>
              </a:solidFill>
              <a:latin typeface="Arial"/>
              <a:ea typeface="Arial"/>
              <a:cs typeface="Arial"/>
              <a:sym typeface="Arial"/>
            </a:endParaRPr>
          </a:p>
        </p:txBody>
      </p:sp>
      <p:sp>
        <p:nvSpPr>
          <p:cNvPr id="828" name="Shape 828"/>
          <p:cNvSpPr>
            <a:spLocks noGrp="1" noRot="1" noChangeAspect="1"/>
          </p:cNvSpPr>
          <p:nvPr>
            <p:ph type="sldImg" idx="2"/>
          </p:nvPr>
        </p:nvSpPr>
        <p:spPr>
          <a:xfrm>
            <a:off x="382588" y="695325"/>
            <a:ext cx="6091237" cy="34274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sm" len="sm"/>
            <a:tailEnd type="none" w="sm" len="sm"/>
          </a:ln>
        </p:spPr>
      </p:sp>
      <p:sp>
        <p:nvSpPr>
          <p:cNvPr id="829" name="Shape 829"/>
          <p:cNvSpPr txBox="1">
            <a:spLocks noGrp="1"/>
          </p:cNvSpPr>
          <p:nvPr>
            <p:ph type="body" idx="1"/>
          </p:nvPr>
        </p:nvSpPr>
        <p:spPr>
          <a:xfrm>
            <a:off x="685512" y="4343230"/>
            <a:ext cx="5486976" cy="4115139"/>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295755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5"/>
        <p:cNvGrpSpPr/>
        <p:nvPr/>
      </p:nvGrpSpPr>
      <p:grpSpPr>
        <a:xfrm>
          <a:off x="0" y="0"/>
          <a:ext cx="0" cy="0"/>
          <a:chOff x="0" y="0"/>
          <a:chExt cx="0" cy="0"/>
        </a:xfrm>
      </p:grpSpPr>
      <p:sp>
        <p:nvSpPr>
          <p:cNvPr id="836" name="Shape 83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a:solidFill>
                  <a:schemeClr val="dk1"/>
                </a:solidFill>
                <a:latin typeface="Arial"/>
                <a:ea typeface="Arial"/>
                <a:cs typeface="Arial"/>
                <a:sym typeface="Arial"/>
              </a:rPr>
              <a:pPr marL="0" marR="0" lvl="0" indent="0" algn="r" rtl="0">
                <a:spcBef>
                  <a:spcPts val="0"/>
                </a:spcBef>
                <a:spcAft>
                  <a:spcPts val="0"/>
                </a:spcAft>
                <a:buNone/>
              </a:pPr>
              <a:t>26</a:t>
            </a:fld>
            <a:endParaRPr sz="1200">
              <a:solidFill>
                <a:schemeClr val="dk1"/>
              </a:solidFill>
              <a:latin typeface="Arial"/>
              <a:ea typeface="Arial"/>
              <a:cs typeface="Arial"/>
              <a:sym typeface="Arial"/>
            </a:endParaRPr>
          </a:p>
        </p:txBody>
      </p:sp>
      <p:sp>
        <p:nvSpPr>
          <p:cNvPr id="837" name="Shape 837"/>
          <p:cNvSpPr>
            <a:spLocks noGrp="1" noRot="1" noChangeAspect="1"/>
          </p:cNvSpPr>
          <p:nvPr>
            <p:ph type="sldImg" idx="2"/>
          </p:nvPr>
        </p:nvSpPr>
        <p:spPr>
          <a:xfrm>
            <a:off x="382588" y="695325"/>
            <a:ext cx="6091237" cy="34274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sm" len="sm"/>
            <a:tailEnd type="none" w="sm" len="sm"/>
          </a:ln>
        </p:spPr>
      </p:sp>
      <p:sp>
        <p:nvSpPr>
          <p:cNvPr id="838" name="Shape 838"/>
          <p:cNvSpPr txBox="1">
            <a:spLocks noGrp="1"/>
          </p:cNvSpPr>
          <p:nvPr>
            <p:ph type="body" idx="1"/>
          </p:nvPr>
        </p:nvSpPr>
        <p:spPr>
          <a:xfrm>
            <a:off x="685512" y="4343230"/>
            <a:ext cx="5486976" cy="4115139"/>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2073389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3"/>
        <p:cNvGrpSpPr/>
        <p:nvPr/>
      </p:nvGrpSpPr>
      <p:grpSpPr>
        <a:xfrm>
          <a:off x="0" y="0"/>
          <a:ext cx="0" cy="0"/>
          <a:chOff x="0" y="0"/>
          <a:chExt cx="0" cy="0"/>
        </a:xfrm>
      </p:grpSpPr>
      <p:sp>
        <p:nvSpPr>
          <p:cNvPr id="844" name="Shape 844"/>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a:solidFill>
                  <a:schemeClr val="dk1"/>
                </a:solidFill>
                <a:latin typeface="Arial"/>
                <a:ea typeface="Arial"/>
                <a:cs typeface="Arial"/>
                <a:sym typeface="Arial"/>
              </a:rPr>
              <a:pPr marL="0" marR="0" lvl="0" indent="0" algn="r" rtl="0">
                <a:spcBef>
                  <a:spcPts val="0"/>
                </a:spcBef>
                <a:spcAft>
                  <a:spcPts val="0"/>
                </a:spcAft>
                <a:buNone/>
              </a:pPr>
              <a:t>27</a:t>
            </a:fld>
            <a:endParaRPr sz="1200">
              <a:solidFill>
                <a:schemeClr val="dk1"/>
              </a:solidFill>
              <a:latin typeface="Arial"/>
              <a:ea typeface="Arial"/>
              <a:cs typeface="Arial"/>
              <a:sym typeface="Arial"/>
            </a:endParaRPr>
          </a:p>
        </p:txBody>
      </p:sp>
      <p:sp>
        <p:nvSpPr>
          <p:cNvPr id="845" name="Shape 845"/>
          <p:cNvSpPr>
            <a:spLocks noGrp="1" noRot="1" noChangeAspect="1"/>
          </p:cNvSpPr>
          <p:nvPr>
            <p:ph type="sldImg" idx="2"/>
          </p:nvPr>
        </p:nvSpPr>
        <p:spPr>
          <a:xfrm>
            <a:off x="382588" y="695325"/>
            <a:ext cx="6091237" cy="34274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sm" len="sm"/>
            <a:tailEnd type="none" w="sm" len="sm"/>
          </a:ln>
        </p:spPr>
      </p:sp>
      <p:sp>
        <p:nvSpPr>
          <p:cNvPr id="846" name="Shape 846"/>
          <p:cNvSpPr txBox="1">
            <a:spLocks noGrp="1"/>
          </p:cNvSpPr>
          <p:nvPr>
            <p:ph type="body" idx="1"/>
          </p:nvPr>
        </p:nvSpPr>
        <p:spPr>
          <a:xfrm>
            <a:off x="685512" y="4343230"/>
            <a:ext cx="5486976" cy="4115139"/>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1641701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1"/>
        <p:cNvGrpSpPr/>
        <p:nvPr/>
      </p:nvGrpSpPr>
      <p:grpSpPr>
        <a:xfrm>
          <a:off x="0" y="0"/>
          <a:ext cx="0" cy="0"/>
          <a:chOff x="0" y="0"/>
          <a:chExt cx="0" cy="0"/>
        </a:xfrm>
      </p:grpSpPr>
      <p:sp>
        <p:nvSpPr>
          <p:cNvPr id="852" name="Shape 85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a:solidFill>
                  <a:schemeClr val="dk1"/>
                </a:solidFill>
                <a:latin typeface="Arial"/>
                <a:ea typeface="Arial"/>
                <a:cs typeface="Arial"/>
                <a:sym typeface="Arial"/>
              </a:rPr>
              <a:pPr marL="0" marR="0" lvl="0" indent="0" algn="r" rtl="0">
                <a:spcBef>
                  <a:spcPts val="0"/>
                </a:spcBef>
                <a:spcAft>
                  <a:spcPts val="0"/>
                </a:spcAft>
                <a:buNone/>
              </a:pPr>
              <a:t>28</a:t>
            </a:fld>
            <a:endParaRPr sz="1200">
              <a:solidFill>
                <a:schemeClr val="dk1"/>
              </a:solidFill>
              <a:latin typeface="Arial"/>
              <a:ea typeface="Arial"/>
              <a:cs typeface="Arial"/>
              <a:sym typeface="Arial"/>
            </a:endParaRPr>
          </a:p>
        </p:txBody>
      </p:sp>
      <p:sp>
        <p:nvSpPr>
          <p:cNvPr id="853" name="Shape 853"/>
          <p:cNvSpPr>
            <a:spLocks noGrp="1" noRot="1" noChangeAspect="1"/>
          </p:cNvSpPr>
          <p:nvPr>
            <p:ph type="sldImg" idx="2"/>
          </p:nvPr>
        </p:nvSpPr>
        <p:spPr>
          <a:xfrm>
            <a:off x="382588" y="695325"/>
            <a:ext cx="6091237" cy="34274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sm" len="sm"/>
            <a:tailEnd type="none" w="sm" len="sm"/>
          </a:ln>
        </p:spPr>
      </p:sp>
      <p:sp>
        <p:nvSpPr>
          <p:cNvPr id="854" name="Shape 854"/>
          <p:cNvSpPr txBox="1">
            <a:spLocks noGrp="1"/>
          </p:cNvSpPr>
          <p:nvPr>
            <p:ph type="body" idx="1"/>
          </p:nvPr>
        </p:nvSpPr>
        <p:spPr>
          <a:xfrm>
            <a:off x="685512" y="4343230"/>
            <a:ext cx="5486976" cy="4115139"/>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444284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9"/>
        <p:cNvGrpSpPr/>
        <p:nvPr/>
      </p:nvGrpSpPr>
      <p:grpSpPr>
        <a:xfrm>
          <a:off x="0" y="0"/>
          <a:ext cx="0" cy="0"/>
          <a:chOff x="0" y="0"/>
          <a:chExt cx="0" cy="0"/>
        </a:xfrm>
      </p:grpSpPr>
      <p:sp>
        <p:nvSpPr>
          <p:cNvPr id="860" name="Shape 86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a:solidFill>
                  <a:schemeClr val="dk1"/>
                </a:solidFill>
                <a:latin typeface="Arial"/>
                <a:ea typeface="Arial"/>
                <a:cs typeface="Arial"/>
                <a:sym typeface="Arial"/>
              </a:rPr>
              <a:pPr marL="0" marR="0" lvl="0" indent="0" algn="r" rtl="0">
                <a:spcBef>
                  <a:spcPts val="0"/>
                </a:spcBef>
                <a:spcAft>
                  <a:spcPts val="0"/>
                </a:spcAft>
                <a:buNone/>
              </a:pPr>
              <a:t>29</a:t>
            </a:fld>
            <a:endParaRPr sz="1200">
              <a:solidFill>
                <a:schemeClr val="dk1"/>
              </a:solidFill>
              <a:latin typeface="Arial"/>
              <a:ea typeface="Arial"/>
              <a:cs typeface="Arial"/>
              <a:sym typeface="Arial"/>
            </a:endParaRPr>
          </a:p>
        </p:txBody>
      </p:sp>
      <p:sp>
        <p:nvSpPr>
          <p:cNvPr id="861" name="Shape 861"/>
          <p:cNvSpPr>
            <a:spLocks noGrp="1" noRot="1" noChangeAspect="1"/>
          </p:cNvSpPr>
          <p:nvPr>
            <p:ph type="sldImg" idx="2"/>
          </p:nvPr>
        </p:nvSpPr>
        <p:spPr>
          <a:xfrm>
            <a:off x="382588" y="695325"/>
            <a:ext cx="6091237" cy="34274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sm" len="sm"/>
            <a:tailEnd type="none" w="sm" len="sm"/>
          </a:ln>
        </p:spPr>
      </p:sp>
      <p:sp>
        <p:nvSpPr>
          <p:cNvPr id="862" name="Shape 862"/>
          <p:cNvSpPr txBox="1">
            <a:spLocks noGrp="1"/>
          </p:cNvSpPr>
          <p:nvPr>
            <p:ph type="body" idx="1"/>
          </p:nvPr>
        </p:nvSpPr>
        <p:spPr>
          <a:xfrm>
            <a:off x="685512" y="4343230"/>
            <a:ext cx="5486976" cy="4115139"/>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25398350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3556000" y="0"/>
            <a:ext cx="8636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7D37F141-8E00-42C3-B049-E07FC7FC52DA}" type="datetimeFigureOut">
              <a:rPr lang="en-US" smtClean="0"/>
              <a:pPr/>
              <a:t>3/26/2020</a:t>
            </a:fld>
            <a:endParaRPr lang="en-US"/>
          </a:p>
        </p:txBody>
      </p:sp>
      <p:sp>
        <p:nvSpPr>
          <p:cNvPr id="18" name="Footer Placeholder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F16E568C-0656-4BA1-93A0-17E2D75684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37F141-8E00-42C3-B049-E07FC7FC52DA}"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E568C-0656-4BA1-93A0-17E2D7568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274956"/>
            <a:ext cx="2032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5657088" y="6557946"/>
            <a:ext cx="2669952" cy="226902"/>
          </a:xfrm>
        </p:spPr>
        <p:txBody>
          <a:bodyPr/>
          <a:lstStyle/>
          <a:p>
            <a:fld id="{7D37F141-8E00-42C3-B049-E07FC7FC52DA}" type="datetimeFigureOut">
              <a:rPr lang="en-US" smtClean="0"/>
              <a:pPr/>
              <a:t>3/26/2020</a:t>
            </a:fld>
            <a:endParaRPr lang="en-US"/>
          </a:p>
        </p:txBody>
      </p:sp>
      <p:sp>
        <p:nvSpPr>
          <p:cNvPr id="5" name="Footer Placeholder 4"/>
          <p:cNvSpPr>
            <a:spLocks noGrp="1"/>
          </p:cNvSpPr>
          <p:nvPr>
            <p:ph type="ftr" sz="quarter" idx="11"/>
          </p:nvPr>
        </p:nvSpPr>
        <p:spPr>
          <a:xfrm>
            <a:off x="609600" y="6556248"/>
            <a:ext cx="4876800" cy="228600"/>
          </a:xfrm>
        </p:spPr>
        <p:txBody>
          <a:bodyPr/>
          <a:lstStyle/>
          <a:p>
            <a:endParaRPr lang="en-US"/>
          </a:p>
        </p:txBody>
      </p:sp>
      <p:sp>
        <p:nvSpPr>
          <p:cNvPr id="6" name="Slide Number Placeholder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F16E568C-0656-4BA1-93A0-17E2D75684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37F141-8E00-42C3-B049-E07FC7FC52DA}"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E568C-0656-4BA1-93A0-17E2D75684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7D37F141-8E00-42C3-B049-E07FC7FC52DA}" type="datetimeFigureOut">
              <a:rPr lang="en-US" smtClean="0"/>
              <a:pPr/>
              <a:t>3/26/2020</a:t>
            </a:fld>
            <a:endParaRPr lang="en-US"/>
          </a:p>
        </p:txBody>
      </p:sp>
      <p:sp>
        <p:nvSpPr>
          <p:cNvPr id="5" name="Footer Placeholder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8978603" y="6555112"/>
            <a:ext cx="784448" cy="228600"/>
          </a:xfrm>
        </p:spPr>
        <p:txBody>
          <a:bodyPr/>
          <a:lstStyle/>
          <a:p>
            <a:fld id="{F16E568C-0656-4BA1-93A0-17E2D75684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D37F141-8E00-42C3-B049-E07FC7FC52DA}"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E568C-0656-4BA1-93A0-17E2D7568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D37F141-8E00-42C3-B049-E07FC7FC52DA}" type="datetimeFigureOut">
              <a:rPr lang="en-US" smtClean="0"/>
              <a:pPr/>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6E568C-0656-4BA1-93A0-17E2D7568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D37F141-8E00-42C3-B049-E07FC7FC52DA}" type="datetimeFigureOut">
              <a:rPr lang="en-US" smtClean="0"/>
              <a:pPr/>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6E568C-0656-4BA1-93A0-17E2D7568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D37F141-8E00-42C3-B049-E07FC7FC52DA}" type="datetimeFigureOut">
              <a:rPr lang="en-US" smtClean="0"/>
              <a:pPr/>
              <a:t>3/26/2020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F16E568C-0656-4BA1-93A0-17E2D7568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D37F141-8E00-42C3-B049-E07FC7FC52DA}"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E568C-0656-4BA1-93A0-17E2D7568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7D37F141-8E00-42C3-B049-E07FC7FC52DA}"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E568C-0656-4BA1-93A0-17E2D7568495}" type="slidenum">
              <a:rPr lang="en-US" smtClean="0"/>
              <a:pPr/>
              <a:t>‹#›</a:t>
            </a:fld>
            <a:endParaRPr lang="en-US"/>
          </a:p>
        </p:txBody>
      </p:sp>
      <p:sp>
        <p:nvSpPr>
          <p:cNvPr id="10" name="Picture Placeholder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10871200" y="0"/>
            <a:ext cx="13208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609600" y="1609416"/>
            <a:ext cx="9652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7D37F141-8E00-42C3-B049-E07FC7FC52DA}" type="datetimeFigureOut">
              <a:rPr lang="en-US" smtClean="0"/>
              <a:pPr/>
              <a:t>3/26/2020</a:t>
            </a:fld>
            <a:endParaRPr lang="en-US"/>
          </a:p>
        </p:txBody>
      </p:sp>
      <p:sp>
        <p:nvSpPr>
          <p:cNvPr id="4" name="Footer Placeholder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16E568C-0656-4BA1-93A0-17E2D7568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0670805">
            <a:off x="4749954" y="1326815"/>
            <a:ext cx="5362874" cy="4299921"/>
          </a:xfrm>
        </p:spPr>
        <p:txBody>
          <a:bodyPr/>
          <a:lstStyle/>
          <a:p>
            <a:r>
              <a:rPr lang="en-US" sz="8000" dirty="0" smtClean="0"/>
              <a:t>PYTHON </a:t>
            </a:r>
            <a:br>
              <a:rPr lang="en-US" sz="8000" dirty="0" smtClean="0"/>
            </a:br>
            <a:r>
              <a:rPr lang="en-US" sz="8000" dirty="0" smtClean="0"/>
              <a:t>FUNCTION </a:t>
            </a:r>
            <a:endParaRPr lang="en-US" sz="8000" dirty="0"/>
          </a:p>
        </p:txBody>
      </p:sp>
      <p:sp>
        <p:nvSpPr>
          <p:cNvPr id="3" name="TextBox 2"/>
          <p:cNvSpPr txBox="1"/>
          <p:nvPr/>
        </p:nvSpPr>
        <p:spPr>
          <a:xfrm>
            <a:off x="0" y="793630"/>
            <a:ext cx="3743864" cy="707886"/>
          </a:xfrm>
          <a:prstGeom prst="rect">
            <a:avLst/>
          </a:prstGeom>
          <a:noFill/>
        </p:spPr>
        <p:txBody>
          <a:bodyPr wrap="square" rtlCol="0">
            <a:spAutoFit/>
          </a:bodyPr>
          <a:lstStyle/>
          <a:p>
            <a:r>
              <a:rPr lang="en-US" sz="4000" dirty="0" smtClean="0">
                <a:latin typeface="Arial Black" pitchFamily="34" charset="0"/>
              </a:rPr>
              <a:t>CHAPTER -1</a:t>
            </a:r>
            <a:endParaRPr lang="en-US" sz="4000" dirty="0">
              <a:latin typeface="Arial Black" pitchFamily="34" charset="0"/>
            </a:endParaRPr>
          </a:p>
        </p:txBody>
      </p:sp>
    </p:spTree>
    <p:extLst>
      <p:ext uri="{BB962C8B-B14F-4D97-AF65-F5344CB8AC3E}">
        <p14:creationId xmlns="" xmlns:p14="http://schemas.microsoft.com/office/powerpoint/2010/main" val="1446881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srcRect l="24741" t="13451" r="21787" b="7744"/>
          <a:stretch/>
        </p:blipFill>
        <p:spPr>
          <a:xfrm>
            <a:off x="1283039" y="689114"/>
            <a:ext cx="9246416" cy="5221356"/>
          </a:xfrm>
          <a:prstGeom prst="rect">
            <a:avLst/>
          </a:prstGeom>
        </p:spPr>
      </p:pic>
    </p:spTree>
    <p:extLst>
      <p:ext uri="{BB962C8B-B14F-4D97-AF65-F5344CB8AC3E}">
        <p14:creationId xmlns="" xmlns:p14="http://schemas.microsoft.com/office/powerpoint/2010/main" val="2494063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srcRect l="24537" t="17256" r="21481" b="14266"/>
          <a:stretch/>
        </p:blipFill>
        <p:spPr>
          <a:xfrm>
            <a:off x="304801" y="1075234"/>
            <a:ext cx="10169236" cy="5009321"/>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 xmlns:p14="http://schemas.microsoft.com/office/powerpoint/2010/main" val="3731303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create python module ?</a:t>
            </a:r>
          </a:p>
        </p:txBody>
      </p:sp>
      <p:sp>
        <p:nvSpPr>
          <p:cNvPr id="3" name="Content Placeholder 2"/>
          <p:cNvSpPr>
            <a:spLocks noGrp="1"/>
          </p:cNvSpPr>
          <p:nvPr>
            <p:ph idx="1"/>
          </p:nvPr>
        </p:nvSpPr>
        <p:spPr>
          <a:xfrm>
            <a:off x="1295401" y="2464904"/>
            <a:ext cx="9601196" cy="3410964"/>
          </a:xfrm>
        </p:spPr>
        <p:txBody>
          <a:bodyPr>
            <a:normAutofit lnSpcReduction="10000"/>
          </a:bodyPr>
          <a:lstStyle/>
          <a:p>
            <a:pPr algn="just"/>
            <a:r>
              <a:rPr lang="en-US" sz="2800" dirty="0"/>
              <a:t>Python modules are .</a:t>
            </a:r>
            <a:r>
              <a:rPr lang="en-US" sz="2800" dirty="0" err="1"/>
              <a:t>py</a:t>
            </a:r>
            <a:r>
              <a:rPr lang="en-US" sz="2800" dirty="0"/>
              <a:t> files that consist of Python code. Any Python file can be referenced as a module.</a:t>
            </a:r>
          </a:p>
          <a:p>
            <a:pPr algn="just"/>
            <a:r>
              <a:rPr lang="en-US" sz="2800" dirty="0"/>
              <a:t>Some modules are available through the Python Standard Library and are therefore installed with your Python installation. Others can be installed with Python’s package manager pip. Additionally, you can create your own Python modules since modules are comprised of Python .</a:t>
            </a:r>
            <a:r>
              <a:rPr lang="en-US" sz="2800" dirty="0" err="1"/>
              <a:t>py</a:t>
            </a:r>
            <a:r>
              <a:rPr lang="en-US" sz="2800" dirty="0"/>
              <a:t> files.</a:t>
            </a:r>
          </a:p>
        </p:txBody>
      </p:sp>
    </p:spTree>
    <p:extLst>
      <p:ext uri="{BB962C8B-B14F-4D97-AF65-F5344CB8AC3E}">
        <p14:creationId xmlns="" xmlns:p14="http://schemas.microsoft.com/office/powerpoint/2010/main" val="2700744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1152939"/>
            <a:ext cx="9601196" cy="4722929"/>
          </a:xfrm>
        </p:spPr>
        <p:txBody>
          <a:bodyPr/>
          <a:lstStyle/>
          <a:p>
            <a:r>
              <a:rPr lang="en-US" dirty="0"/>
              <a:t>Writing a module is just like writing any other Python file. Modules can contain definitions of functions, classes, and variables that can then be utilized in other Python programs.</a:t>
            </a:r>
          </a:p>
        </p:txBody>
      </p:sp>
      <p:sp>
        <p:nvSpPr>
          <p:cNvPr id="4" name="Rectangle 3"/>
          <p:cNvSpPr/>
          <p:nvPr/>
        </p:nvSpPr>
        <p:spPr>
          <a:xfrm>
            <a:off x="1295400" y="2653172"/>
            <a:ext cx="9968947" cy="3416320"/>
          </a:xfrm>
          <a:prstGeom prst="rect">
            <a:avLst/>
          </a:prstGeom>
        </p:spPr>
        <p:txBody>
          <a:bodyPr wrap="square">
            <a:spAutoFit/>
          </a:bodyPr>
          <a:lstStyle/>
          <a:p>
            <a:r>
              <a:rPr lang="en-US" sz="2400" dirty="0"/>
              <a:t>To begin, we’ll create a function that prints Hello, World!:</a:t>
            </a:r>
          </a:p>
          <a:p>
            <a:endParaRPr lang="en-US" sz="2400" dirty="0"/>
          </a:p>
          <a:p>
            <a:pPr algn="ctr"/>
            <a:r>
              <a:rPr lang="en-US" sz="2400" dirty="0"/>
              <a:t>hello.py</a:t>
            </a:r>
          </a:p>
          <a:p>
            <a:r>
              <a:rPr lang="en-US" sz="2400" dirty="0"/>
              <a:t># Define a function</a:t>
            </a:r>
          </a:p>
          <a:p>
            <a:r>
              <a:rPr lang="en-US" sz="2400" dirty="0" err="1"/>
              <a:t>def</a:t>
            </a:r>
            <a:r>
              <a:rPr lang="en-US" sz="2400" dirty="0"/>
              <a:t> world( ):</a:t>
            </a:r>
          </a:p>
          <a:p>
            <a:r>
              <a:rPr lang="en-US" sz="2400" dirty="0"/>
              <a:t>    print("Hello, World!")</a:t>
            </a:r>
          </a:p>
          <a:p>
            <a:endParaRPr lang="en-US" sz="2400" dirty="0"/>
          </a:p>
          <a:p>
            <a:r>
              <a:rPr lang="en-US" sz="2400" dirty="0"/>
              <a:t>If we run the program on the command line with python hello.py nothing will happen since we have not told the program to do anything.</a:t>
            </a:r>
          </a:p>
        </p:txBody>
      </p:sp>
    </p:spTree>
    <p:extLst>
      <p:ext uri="{BB962C8B-B14F-4D97-AF65-F5344CB8AC3E}">
        <p14:creationId xmlns="" xmlns:p14="http://schemas.microsoft.com/office/powerpoint/2010/main" val="80187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768626"/>
            <a:ext cx="9601196" cy="5107242"/>
          </a:xfrm>
        </p:spPr>
        <p:txBody>
          <a:bodyPr/>
          <a:lstStyle/>
          <a:p>
            <a:r>
              <a:rPr lang="en-US" dirty="0"/>
              <a:t>Let’s create a second file in the same directory called main_program.py so that we can import the module we just created, and then call the function. This file needs to be in the same directory so that Python knows where to find the module since it’s not a built-in module.</a:t>
            </a:r>
          </a:p>
        </p:txBody>
      </p:sp>
      <p:sp>
        <p:nvSpPr>
          <p:cNvPr id="7" name="Rectangle 6"/>
          <p:cNvSpPr/>
          <p:nvPr/>
        </p:nvSpPr>
        <p:spPr>
          <a:xfrm>
            <a:off x="1925782" y="2784764"/>
            <a:ext cx="7071842" cy="3816429"/>
          </a:xfrm>
          <a:prstGeom prst="rect">
            <a:avLst/>
          </a:prstGeom>
        </p:spPr>
        <p:txBody>
          <a:bodyPr wrap="square">
            <a:spAutoFit/>
          </a:bodyPr>
          <a:lstStyle/>
          <a:p>
            <a:pPr algn="ctr"/>
            <a:r>
              <a:rPr lang="en-US" b="1" dirty="0">
                <a:solidFill>
                  <a:srgbClr val="FF0000"/>
                </a:solidFill>
              </a:rPr>
              <a:t>main_program.py</a:t>
            </a:r>
          </a:p>
          <a:p>
            <a:r>
              <a:rPr lang="en-US" dirty="0"/>
              <a:t>			</a:t>
            </a:r>
            <a:r>
              <a:rPr lang="en-US" sz="3200" dirty="0"/>
              <a:t># Import hello module</a:t>
            </a:r>
          </a:p>
          <a:p>
            <a:r>
              <a:rPr lang="en-US" sz="3200" dirty="0"/>
              <a:t>import hello</a:t>
            </a:r>
          </a:p>
          <a:p>
            <a:endParaRPr lang="en-US" sz="3200" dirty="0"/>
          </a:p>
          <a:p>
            <a:r>
              <a:rPr lang="en-US" sz="3200" dirty="0"/>
              <a:t>				# Call function</a:t>
            </a:r>
          </a:p>
          <a:p>
            <a:r>
              <a:rPr lang="en-US" sz="3200" dirty="0" err="1"/>
              <a:t>hello.world</a:t>
            </a:r>
            <a:r>
              <a:rPr lang="en-US" sz="3200" dirty="0"/>
              <a:t>()</a:t>
            </a:r>
          </a:p>
          <a:p>
            <a:endParaRPr lang="en-US" sz="3200" dirty="0"/>
          </a:p>
          <a:p>
            <a:r>
              <a:rPr lang="en-US" sz="3200" dirty="0"/>
              <a:t># or from hello import world </a:t>
            </a:r>
            <a:endParaRPr lang="en-US" dirty="0"/>
          </a:p>
        </p:txBody>
      </p:sp>
    </p:spTree>
    <p:extLst>
      <p:ext uri="{BB962C8B-B14F-4D97-AF65-F5344CB8AC3E}">
        <p14:creationId xmlns="" xmlns:p14="http://schemas.microsoft.com/office/powerpoint/2010/main" val="1851998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rotWithShape="1">
          <a:blip r:embed="rId2" cstate="print"/>
          <a:srcRect l="21481" t="20516" r="22602" b="8288"/>
          <a:stretch/>
        </p:blipFill>
        <p:spPr>
          <a:xfrm>
            <a:off x="354798" y="413107"/>
            <a:ext cx="10174658" cy="5491339"/>
          </a:xfrm>
          <a:prstGeom prst="rect">
            <a:avLst/>
          </a:prstGeom>
        </p:spPr>
      </p:pic>
    </p:spTree>
    <p:extLst>
      <p:ext uri="{BB962C8B-B14F-4D97-AF65-F5344CB8AC3E}">
        <p14:creationId xmlns="" xmlns:p14="http://schemas.microsoft.com/office/powerpoint/2010/main" val="3792796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982132"/>
            <a:ext cx="9664146" cy="4398251"/>
          </a:xfrm>
        </p:spPr>
        <p:txBody>
          <a:bodyPr>
            <a:normAutofit fontScale="90000"/>
          </a:bodyPr>
          <a:lstStyle/>
          <a:p>
            <a:r>
              <a:rPr lang="en-US" u="sng" dirty="0">
                <a:solidFill>
                  <a:srgbClr val="FF0000"/>
                </a:solidFill>
              </a:rPr>
              <a:t>Accessing Modules from Another Directory</a:t>
            </a:r>
            <a:r>
              <a:rPr lang="en-US" dirty="0"/>
              <a:t/>
            </a:r>
            <a:br>
              <a:rPr lang="en-US" dirty="0"/>
            </a:br>
            <a:r>
              <a:rPr lang="en-US" dirty="0"/>
              <a:t>Modules may be useful for more than one programming project, and in that case it makes less sense to keep a module in a particular directory that’s tied to a specific project.</a:t>
            </a:r>
          </a:p>
        </p:txBody>
      </p:sp>
    </p:spTree>
    <p:extLst>
      <p:ext uri="{BB962C8B-B14F-4D97-AF65-F5344CB8AC3E}">
        <p14:creationId xmlns="" xmlns:p14="http://schemas.microsoft.com/office/powerpoint/2010/main" val="1193210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838" y="0"/>
            <a:ext cx="9601196" cy="1303867"/>
          </a:xfrm>
        </p:spPr>
        <p:txBody>
          <a:bodyPr/>
          <a:lstStyle/>
          <a:p>
            <a:r>
              <a:rPr lang="en-US" dirty="0"/>
              <a:t>Appending Paths</a:t>
            </a:r>
          </a:p>
        </p:txBody>
      </p:sp>
      <p:sp>
        <p:nvSpPr>
          <p:cNvPr id="3" name="Content Placeholder 2"/>
          <p:cNvSpPr>
            <a:spLocks noGrp="1"/>
          </p:cNvSpPr>
          <p:nvPr>
            <p:ph idx="1"/>
          </p:nvPr>
        </p:nvSpPr>
        <p:spPr>
          <a:xfrm>
            <a:off x="1295401" y="1616764"/>
            <a:ext cx="9601196" cy="4161183"/>
          </a:xfrm>
        </p:spPr>
        <p:txBody>
          <a:bodyPr>
            <a:noAutofit/>
          </a:bodyPr>
          <a:lstStyle/>
          <a:p>
            <a:r>
              <a:rPr lang="en-US" sz="1800" dirty="0"/>
              <a:t>To append the path of a module to another programming file, you’ll start by importing the sys module alongside any other modules you wish to use in your main program file.</a:t>
            </a:r>
          </a:p>
          <a:p>
            <a:endParaRPr lang="en-US" sz="1800" dirty="0"/>
          </a:p>
          <a:p>
            <a:r>
              <a:rPr lang="en-US" sz="1800" dirty="0"/>
              <a:t>The sys module is part of the Python Standard Library and provides system-specific parameters and functions that you can use in your program to set the path of the module you wish to implement.</a:t>
            </a:r>
          </a:p>
          <a:p>
            <a:endParaRPr lang="en-US" sz="1800" dirty="0"/>
          </a:p>
          <a:p>
            <a:r>
              <a:rPr lang="en-US" sz="1800" dirty="0"/>
              <a:t>For example, let’s say we moved the hello.py file and it is now on the path /</a:t>
            </a:r>
            <a:r>
              <a:rPr lang="en-US" sz="1800" dirty="0" err="1"/>
              <a:t>usr</a:t>
            </a:r>
            <a:r>
              <a:rPr lang="en-US" sz="1800" dirty="0"/>
              <a:t>/</a:t>
            </a:r>
            <a:r>
              <a:rPr lang="en-US" sz="1800" dirty="0" err="1"/>
              <a:t>sammy</a:t>
            </a:r>
            <a:r>
              <a:rPr lang="en-US" sz="1800" dirty="0"/>
              <a:t>/ while the main_program.py file is in another directory.</a:t>
            </a:r>
          </a:p>
          <a:p>
            <a:endParaRPr lang="en-US" sz="1800" dirty="0"/>
          </a:p>
          <a:p>
            <a:r>
              <a:rPr lang="en-US" sz="1800" dirty="0"/>
              <a:t>In our main_program.py file, we can still import the hello module by importing the sys module and then appending /</a:t>
            </a:r>
            <a:r>
              <a:rPr lang="en-US" sz="1800" dirty="0" err="1"/>
              <a:t>usr</a:t>
            </a:r>
            <a:r>
              <a:rPr lang="en-US" sz="1800" dirty="0"/>
              <a:t>/</a:t>
            </a:r>
            <a:r>
              <a:rPr lang="en-US" sz="1800" dirty="0" err="1"/>
              <a:t>sammy</a:t>
            </a:r>
            <a:r>
              <a:rPr lang="en-US" sz="1800" dirty="0"/>
              <a:t>/ to the path that Python checks for files.</a:t>
            </a:r>
          </a:p>
        </p:txBody>
      </p:sp>
    </p:spTree>
    <p:extLst>
      <p:ext uri="{BB962C8B-B14F-4D97-AF65-F5344CB8AC3E}">
        <p14:creationId xmlns="" xmlns:p14="http://schemas.microsoft.com/office/powerpoint/2010/main" val="3250153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2636" y="861392"/>
            <a:ext cx="9601196" cy="5234608"/>
          </a:xfrm>
        </p:spPr>
        <p:txBody>
          <a:bodyPr>
            <a:noAutofit/>
          </a:bodyPr>
          <a:lstStyle/>
          <a:p>
            <a:pPr marL="3200400" lvl="7" indent="0">
              <a:buNone/>
            </a:pPr>
            <a:r>
              <a:rPr lang="en-US" sz="2800" dirty="0"/>
              <a:t>main_program.py</a:t>
            </a:r>
          </a:p>
          <a:p>
            <a:r>
              <a:rPr lang="en-US" sz="2800" dirty="0"/>
              <a:t>import sys</a:t>
            </a:r>
          </a:p>
          <a:p>
            <a:r>
              <a:rPr lang="en-US" sz="2800" dirty="0" err="1"/>
              <a:t>sys.path.append</a:t>
            </a:r>
            <a:r>
              <a:rPr lang="en-US" sz="2800" dirty="0"/>
              <a:t>('/user/</a:t>
            </a:r>
            <a:r>
              <a:rPr lang="en-US" sz="2800" dirty="0" err="1"/>
              <a:t>sammy</a:t>
            </a:r>
            <a:r>
              <a:rPr lang="en-US" sz="2800" dirty="0"/>
              <a:t>/')</a:t>
            </a:r>
          </a:p>
          <a:p>
            <a:r>
              <a:rPr lang="en-US" sz="2800" dirty="0"/>
              <a:t>import hello</a:t>
            </a:r>
          </a:p>
          <a:p>
            <a:pPr>
              <a:buNone/>
            </a:pPr>
            <a:r>
              <a:rPr lang="en-US" sz="2800" dirty="0"/>
              <a:t>...</a:t>
            </a:r>
          </a:p>
          <a:p>
            <a:r>
              <a:rPr lang="en-US" sz="2800" dirty="0"/>
              <a:t>As long as you correctly set the path for the hello.py file, you’ll be able to run the main_program.py file without any errors and receive the same output as above when hello.py was in the same directory.</a:t>
            </a:r>
          </a:p>
          <a:p>
            <a:endParaRPr lang="en-US" sz="2800" dirty="0"/>
          </a:p>
        </p:txBody>
      </p:sp>
    </p:spTree>
    <p:extLst>
      <p:ext uri="{BB962C8B-B14F-4D97-AF65-F5344CB8AC3E}">
        <p14:creationId xmlns="" xmlns:p14="http://schemas.microsoft.com/office/powerpoint/2010/main" val="3617503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742122"/>
            <a:ext cx="9601196" cy="5133746"/>
          </a:xfrm>
        </p:spPr>
        <p:txBody>
          <a:bodyPr/>
          <a:lstStyle/>
          <a:p>
            <a:pPr marL="0" indent="0" algn="ctr">
              <a:buNone/>
            </a:pPr>
            <a:r>
              <a:rPr lang="en-US" sz="3600" b="1" u="sng" dirty="0"/>
              <a:t>Built in Function</a:t>
            </a:r>
          </a:p>
          <a:p>
            <a:r>
              <a:rPr lang="en-US" sz="3600" b="1" dirty="0"/>
              <a:t>Built in functions are the function(s) that are built into Python and can be accessed by a programmer. </a:t>
            </a:r>
          </a:p>
          <a:p>
            <a:r>
              <a:rPr lang="en-US" sz="3600" b="1" dirty="0"/>
              <a:t>These are always available and for using them, we don’t have to import any module (file).</a:t>
            </a:r>
          </a:p>
        </p:txBody>
      </p:sp>
    </p:spTree>
    <p:extLst>
      <p:ext uri="{BB962C8B-B14F-4D97-AF65-F5344CB8AC3E}">
        <p14:creationId xmlns="" xmlns:p14="http://schemas.microsoft.com/office/powerpoint/2010/main" val="4212803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091" y="215660"/>
            <a:ext cx="10463841" cy="6642340"/>
          </a:xfrm>
        </p:spPr>
        <p:txBody>
          <a:bodyPr numCol="1">
            <a:normAutofit fontScale="90000"/>
          </a:bodyPr>
          <a:lstStyle/>
          <a:p>
            <a:pPr>
              <a:lnSpc>
                <a:spcPct val="150000"/>
              </a:lnSpc>
            </a:pPr>
            <a:r>
              <a:rPr lang="en-US" u="sng" dirty="0"/>
              <a:t/>
            </a:r>
            <a:br>
              <a:rPr lang="en-US" u="sng" dirty="0"/>
            </a:br>
            <a:r>
              <a:rPr lang="en-US" dirty="0" smtClean="0"/>
              <a:t> </a:t>
            </a:r>
            <a:br>
              <a:rPr lang="en-US" dirty="0" smtClean="0"/>
            </a:br>
            <a:r>
              <a:rPr lang="en-US" dirty="0" smtClean="0">
                <a:solidFill>
                  <a:srgbClr val="FF0000"/>
                </a:solidFill>
              </a:rPr>
              <a:t>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t>
            </a:r>
            <a:r>
              <a:rPr lang="en-US" u="sng" dirty="0" smtClean="0">
                <a:solidFill>
                  <a:srgbClr val="FF0000"/>
                </a:solidFill>
              </a:rPr>
              <a:t>Function Introduction</a:t>
            </a:r>
            <a:br>
              <a:rPr lang="en-US" u="sng" dirty="0" smtClean="0">
                <a:solidFill>
                  <a:srgbClr val="FF0000"/>
                </a:solidFill>
              </a:rPr>
            </a:br>
            <a:r>
              <a:rPr lang="en-US" dirty="0" smtClean="0"/>
              <a:t/>
            </a:r>
            <a:br>
              <a:rPr lang="en-US" dirty="0" smtClean="0"/>
            </a:br>
            <a:r>
              <a:rPr lang="en-US" sz="2700" dirty="0" smtClean="0">
                <a:solidFill>
                  <a:schemeClr val="tx1"/>
                </a:solidFill>
              </a:rPr>
              <a:t>A function is a programming block of codes which is used to perform a single, related task. It only runs when it is called. We can pass data, known as parameters, into a function. A function can return data as a result.</a:t>
            </a:r>
            <a:br>
              <a:rPr lang="en-US" sz="2700" dirty="0" smtClean="0">
                <a:solidFill>
                  <a:schemeClr val="tx1"/>
                </a:solidFill>
              </a:rPr>
            </a:br>
            <a:r>
              <a:rPr lang="en-US" sz="2700" dirty="0" smtClean="0">
                <a:solidFill>
                  <a:schemeClr val="tx1"/>
                </a:solidFill>
              </a:rPr>
              <a:t>We have already used some python built in functions like print(),</a:t>
            </a:r>
            <a:r>
              <a:rPr lang="en-US" sz="2700" dirty="0" err="1" smtClean="0">
                <a:solidFill>
                  <a:schemeClr val="tx1"/>
                </a:solidFill>
              </a:rPr>
              <a:t>etc.But</a:t>
            </a:r>
            <a:r>
              <a:rPr lang="en-US" sz="2700" dirty="0" smtClean="0">
                <a:solidFill>
                  <a:schemeClr val="tx1"/>
                </a:solidFill>
              </a:rPr>
              <a:t> we can also create our own functions. These functions are called user-defined functions.</a:t>
            </a:r>
            <a:br>
              <a:rPr lang="en-US" sz="2700" dirty="0" smtClean="0">
                <a:solidFill>
                  <a:schemeClr val="tx1"/>
                </a:solidFill>
              </a:rPr>
            </a:br>
            <a:endParaRPr lang="en-US" sz="2700" dirty="0">
              <a:solidFill>
                <a:schemeClr val="tx1"/>
              </a:solidFill>
              <a:latin typeface="Arial" pitchFamily="34" charset="0"/>
              <a:cs typeface="Arial" pitchFamily="34" charset="0"/>
            </a:endParaRPr>
          </a:p>
        </p:txBody>
      </p:sp>
    </p:spTree>
    <p:extLst>
      <p:ext uri="{BB962C8B-B14F-4D97-AF65-F5344CB8AC3E}">
        <p14:creationId xmlns="" xmlns:p14="http://schemas.microsoft.com/office/powerpoint/2010/main" val="3481037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srcRect l="25251" t="10915" r="21684" b="5933"/>
          <a:stretch/>
        </p:blipFill>
        <p:spPr>
          <a:xfrm>
            <a:off x="662609" y="569842"/>
            <a:ext cx="9963827" cy="5473149"/>
          </a:xfrm>
          <a:prstGeom prst="rect">
            <a:avLst/>
          </a:prstGeom>
        </p:spPr>
      </p:pic>
    </p:spTree>
    <p:extLst>
      <p:ext uri="{BB962C8B-B14F-4D97-AF65-F5344CB8AC3E}">
        <p14:creationId xmlns="" xmlns:p14="http://schemas.microsoft.com/office/powerpoint/2010/main" val="2492116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srcRect l="33704" t="11821" r="30139" b="5208"/>
          <a:stretch/>
        </p:blipFill>
        <p:spPr>
          <a:xfrm>
            <a:off x="768626" y="263236"/>
            <a:ext cx="9746974" cy="6317673"/>
          </a:xfrm>
          <a:prstGeom prst="rect">
            <a:avLst/>
          </a:prstGeom>
        </p:spPr>
      </p:pic>
    </p:spTree>
    <p:extLst>
      <p:ext uri="{BB962C8B-B14F-4D97-AF65-F5344CB8AC3E}">
        <p14:creationId xmlns="" xmlns:p14="http://schemas.microsoft.com/office/powerpoint/2010/main" val="2560769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cstate="print"/>
          <a:srcRect l="18426" t="40988" r="14963" b="9194"/>
          <a:stretch/>
        </p:blipFill>
        <p:spPr>
          <a:xfrm>
            <a:off x="630514" y="636105"/>
            <a:ext cx="9898941" cy="5022573"/>
          </a:xfrm>
          <a:prstGeom prst="rect">
            <a:avLst/>
          </a:prstGeom>
        </p:spPr>
      </p:pic>
    </p:spTree>
    <p:extLst>
      <p:ext uri="{BB962C8B-B14F-4D97-AF65-F5344CB8AC3E}">
        <p14:creationId xmlns="" xmlns:p14="http://schemas.microsoft.com/office/powerpoint/2010/main" val="1092746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 Defined Functions</a:t>
            </a:r>
          </a:p>
        </p:txBody>
      </p:sp>
      <p:sp>
        <p:nvSpPr>
          <p:cNvPr id="3" name="Content Placeholder 2"/>
          <p:cNvSpPr>
            <a:spLocks noGrp="1"/>
          </p:cNvSpPr>
          <p:nvPr>
            <p:ph idx="1"/>
          </p:nvPr>
        </p:nvSpPr>
        <p:spPr/>
        <p:txBody>
          <a:bodyPr>
            <a:normAutofit/>
          </a:bodyPr>
          <a:lstStyle/>
          <a:p>
            <a:r>
              <a:rPr lang="en-US" sz="3200" dirty="0"/>
              <a:t>To define a function keyword </a:t>
            </a:r>
            <a:r>
              <a:rPr lang="en-US" sz="3200" dirty="0" err="1"/>
              <a:t>def</a:t>
            </a:r>
            <a:r>
              <a:rPr lang="en-US" sz="3200" dirty="0"/>
              <a:t> is used</a:t>
            </a:r>
          </a:p>
          <a:p>
            <a:r>
              <a:rPr lang="en-US" sz="3200" dirty="0"/>
              <a:t>After the keyword comes an identifier i.e. name of the function, followed by parenthesized list of parameters and the colon which ends up the line. </a:t>
            </a:r>
          </a:p>
          <a:p>
            <a:r>
              <a:rPr lang="en-US" sz="3200" dirty="0"/>
              <a:t>Next follows the block of statement(s) that are the part of function</a:t>
            </a:r>
            <a:r>
              <a:rPr lang="en-US" dirty="0"/>
              <a:t>.</a:t>
            </a:r>
          </a:p>
        </p:txBody>
      </p:sp>
    </p:spTree>
    <p:extLst>
      <p:ext uri="{BB962C8B-B14F-4D97-AF65-F5344CB8AC3E}">
        <p14:creationId xmlns="" xmlns:p14="http://schemas.microsoft.com/office/powerpoint/2010/main" val="3269304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br>
              <a:rPr lang="en-US" dirty="0"/>
            </a:br>
            <a:endParaRPr lang="en-US" dirty="0"/>
          </a:p>
        </p:txBody>
      </p:sp>
      <p:sp>
        <p:nvSpPr>
          <p:cNvPr id="3" name="Content Placeholder 2"/>
          <p:cNvSpPr>
            <a:spLocks noGrp="1"/>
          </p:cNvSpPr>
          <p:nvPr>
            <p:ph idx="1"/>
          </p:nvPr>
        </p:nvSpPr>
        <p:spPr/>
        <p:txBody>
          <a:bodyPr>
            <a:normAutofit/>
          </a:bodyPr>
          <a:lstStyle/>
          <a:p>
            <a:pPr>
              <a:buNone/>
            </a:pPr>
            <a:r>
              <a:rPr lang="en-US" sz="4000" b="1" dirty="0" err="1">
                <a:solidFill>
                  <a:srgbClr val="FF0000"/>
                </a:solidFill>
              </a:rPr>
              <a:t>def</a:t>
            </a:r>
            <a:r>
              <a:rPr lang="en-US" sz="4000" dirty="0"/>
              <a:t> </a:t>
            </a:r>
            <a:r>
              <a:rPr lang="en-US" sz="4000" dirty="0" err="1"/>
              <a:t>sayHello</a:t>
            </a:r>
            <a:r>
              <a:rPr lang="en-US" sz="4000" dirty="0"/>
              <a:t> ( ):  #  Header</a:t>
            </a:r>
          </a:p>
          <a:p>
            <a:pPr>
              <a:buNone/>
            </a:pPr>
            <a:r>
              <a:rPr lang="en-US" sz="4000" dirty="0"/>
              <a:t>       print “Hello World!”</a:t>
            </a:r>
          </a:p>
          <a:p>
            <a:pPr marL="274320" indent="-274320">
              <a:lnSpc>
                <a:spcPct val="80000"/>
              </a:lnSpc>
              <a:spcBef>
                <a:spcPts val="480"/>
              </a:spcBef>
              <a:buClr>
                <a:srgbClr val="ABC2C8"/>
              </a:buClr>
              <a:buSzPts val="2400"/>
            </a:pPr>
            <a:r>
              <a:rPr lang="en-US" sz="4000" b="1" i="1" dirty="0">
                <a:solidFill>
                  <a:srgbClr val="FF0000"/>
                </a:solidFill>
                <a:latin typeface="Questrial"/>
                <a:ea typeface="Questrial"/>
                <a:cs typeface="Questrial"/>
                <a:sym typeface="Questrial"/>
              </a:rPr>
              <a:t>Example- </a:t>
            </a:r>
            <a:endParaRPr lang="en-US" sz="4000" dirty="0">
              <a:solidFill>
                <a:srgbClr val="FF0000"/>
              </a:solidFill>
            </a:endParaRPr>
          </a:p>
          <a:p>
            <a:pPr marL="274320" indent="-274320">
              <a:lnSpc>
                <a:spcPct val="80000"/>
              </a:lnSpc>
              <a:spcBef>
                <a:spcPts val="480"/>
              </a:spcBef>
              <a:buClr>
                <a:srgbClr val="ABC2C8"/>
              </a:buClr>
              <a:buNone/>
            </a:pPr>
            <a:r>
              <a:rPr lang="en-US" sz="4000" b="1" i="1" dirty="0">
                <a:solidFill>
                  <a:srgbClr val="FF0000"/>
                </a:solidFill>
                <a:latin typeface="Questrial"/>
                <a:ea typeface="Questrial"/>
                <a:cs typeface="Questrial"/>
                <a:sym typeface="Questrial"/>
              </a:rPr>
              <a:t>  </a:t>
            </a:r>
            <a:r>
              <a:rPr lang="en-US" sz="4000" b="1" i="1" dirty="0" err="1">
                <a:solidFill>
                  <a:srgbClr val="FF0000"/>
                </a:solidFill>
                <a:latin typeface="Questrial"/>
                <a:ea typeface="Questrial"/>
                <a:cs typeface="Questrial"/>
                <a:sym typeface="Questrial"/>
              </a:rPr>
              <a:t>def</a:t>
            </a:r>
            <a:r>
              <a:rPr lang="en-US" sz="4000" b="1" i="1" dirty="0">
                <a:solidFill>
                  <a:srgbClr val="FF0000"/>
                </a:solidFill>
                <a:latin typeface="Questrial"/>
                <a:ea typeface="Questrial"/>
                <a:cs typeface="Questrial"/>
                <a:sym typeface="Questrial"/>
              </a:rPr>
              <a:t> area (radius):</a:t>
            </a:r>
            <a:endParaRPr lang="en-US" sz="4000" dirty="0">
              <a:solidFill>
                <a:srgbClr val="FF0000"/>
              </a:solidFill>
            </a:endParaRPr>
          </a:p>
          <a:p>
            <a:pPr marL="274320" indent="-274320">
              <a:lnSpc>
                <a:spcPct val="80000"/>
              </a:lnSpc>
              <a:spcBef>
                <a:spcPts val="480"/>
              </a:spcBef>
              <a:buClr>
                <a:srgbClr val="ABC2C8"/>
              </a:buClr>
              <a:buNone/>
            </a:pPr>
            <a:r>
              <a:rPr lang="en-US" sz="4000" b="1" i="1" dirty="0">
                <a:solidFill>
                  <a:srgbClr val="FF0000"/>
                </a:solidFill>
                <a:latin typeface="Questrial"/>
                <a:ea typeface="Questrial"/>
                <a:cs typeface="Questrial"/>
                <a:sym typeface="Questrial"/>
              </a:rPr>
              <a:t>      a = 3.14*radius**2</a:t>
            </a:r>
            <a:endParaRPr lang="en-US" sz="4000" dirty="0">
              <a:solidFill>
                <a:srgbClr val="FF0000"/>
              </a:solidFill>
            </a:endParaRPr>
          </a:p>
          <a:p>
            <a:pPr marL="274320" indent="-274320">
              <a:lnSpc>
                <a:spcPct val="80000"/>
              </a:lnSpc>
              <a:spcBef>
                <a:spcPts val="480"/>
              </a:spcBef>
              <a:buClr>
                <a:srgbClr val="ABC2C8"/>
              </a:buClr>
              <a:buNone/>
            </a:pPr>
            <a:r>
              <a:rPr lang="en-US" sz="4000" b="1" i="1" dirty="0">
                <a:solidFill>
                  <a:srgbClr val="FF0000"/>
                </a:solidFill>
                <a:latin typeface="Questrial"/>
                <a:ea typeface="Questrial"/>
                <a:cs typeface="Questrial"/>
                <a:sym typeface="Questrial"/>
              </a:rPr>
              <a:t>      return a</a:t>
            </a:r>
            <a:endParaRPr lang="en-US" sz="4000" dirty="0">
              <a:solidFill>
                <a:srgbClr val="FF0000"/>
              </a:solidFill>
            </a:endParaRPr>
          </a:p>
          <a:p>
            <a:pPr marL="274320" indent="-274320">
              <a:lnSpc>
                <a:spcPct val="80000"/>
              </a:lnSpc>
              <a:spcBef>
                <a:spcPts val="480"/>
              </a:spcBef>
              <a:buClr>
                <a:srgbClr val="ABC2C8"/>
              </a:buClr>
              <a:buNone/>
            </a:pPr>
            <a:r>
              <a:rPr lang="en-US" sz="4000" b="1" i="1" dirty="0">
                <a:solidFill>
                  <a:srgbClr val="FF0000"/>
                </a:solidFill>
                <a:latin typeface="Questrial"/>
                <a:ea typeface="Questrial"/>
                <a:cs typeface="Questrial"/>
                <a:sym typeface="Questrial"/>
              </a:rPr>
              <a:t>    Function call</a:t>
            </a:r>
            <a:endParaRPr lang="en-US" sz="4000" dirty="0">
              <a:solidFill>
                <a:srgbClr val="FF0000"/>
              </a:solidFill>
            </a:endParaRPr>
          </a:p>
          <a:p>
            <a:pPr marL="274320" indent="-274320" algn="just">
              <a:lnSpc>
                <a:spcPct val="80000"/>
              </a:lnSpc>
              <a:spcBef>
                <a:spcPts val="480"/>
              </a:spcBef>
              <a:buClr>
                <a:srgbClr val="ABC2C8"/>
              </a:buClr>
              <a:buNone/>
            </a:pPr>
            <a:r>
              <a:rPr lang="en-US" sz="4000" b="1" i="1" dirty="0">
                <a:solidFill>
                  <a:srgbClr val="FF0000"/>
                </a:solidFill>
                <a:latin typeface="Questrial"/>
                <a:ea typeface="Questrial"/>
                <a:cs typeface="Questrial"/>
                <a:sym typeface="Questrial"/>
              </a:rPr>
              <a:t>    &gt;&gt;&gt; print area (5)</a:t>
            </a:r>
            <a:endParaRPr lang="en-US" sz="4000" dirty="0">
              <a:solidFill>
                <a:srgbClr val="FF0000"/>
              </a:solidFill>
            </a:endParaRPr>
          </a:p>
          <a:p>
            <a:endParaRPr lang="en-US" sz="4000" dirty="0"/>
          </a:p>
        </p:txBody>
      </p:sp>
    </p:spTree>
    <p:extLst>
      <p:ext uri="{BB962C8B-B14F-4D97-AF65-F5344CB8AC3E}">
        <p14:creationId xmlns="" xmlns:p14="http://schemas.microsoft.com/office/powerpoint/2010/main" val="1928265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30"/>
        <p:cNvGrpSpPr/>
        <p:nvPr/>
      </p:nvGrpSpPr>
      <p:grpSpPr>
        <a:xfrm>
          <a:off x="0" y="0"/>
          <a:ext cx="0" cy="0"/>
          <a:chOff x="0" y="0"/>
          <a:chExt cx="0" cy="0"/>
        </a:xfrm>
      </p:grpSpPr>
      <p:pic>
        <p:nvPicPr>
          <p:cNvPr id="831" name="Shape 831" descr="C:\Users\Futurz\Desktop\bg2.PNG"/>
          <p:cNvPicPr preferRelativeResize="0"/>
          <p:nvPr/>
        </p:nvPicPr>
        <p:blipFill rotWithShape="1">
          <a:blip r:embed="rId3" cstate="print">
            <a:alphaModFix/>
          </a:blip>
          <a:srcRect/>
          <a:stretch/>
        </p:blipFill>
        <p:spPr>
          <a:xfrm>
            <a:off x="596348" y="450573"/>
            <a:ext cx="9988525" cy="5883965"/>
          </a:xfrm>
          <a:prstGeom prst="rect">
            <a:avLst/>
          </a:prstGeom>
          <a:noFill/>
          <a:ln>
            <a:noFill/>
          </a:ln>
        </p:spPr>
      </p:pic>
      <p:sp>
        <p:nvSpPr>
          <p:cNvPr id="832" name="Shape 832"/>
          <p:cNvSpPr txBox="1">
            <a:spLocks noGrp="1"/>
          </p:cNvSpPr>
          <p:nvPr>
            <p:ph type="title"/>
          </p:nvPr>
        </p:nvSpPr>
        <p:spPr>
          <a:xfrm>
            <a:off x="1981200" y="274638"/>
            <a:ext cx="8229600" cy="1143000"/>
          </a:xfrm>
          <a:prstGeom prst="rect">
            <a:avLst/>
          </a:prstGeom>
          <a:noFill/>
          <a:ln>
            <a:noFill/>
          </a:ln>
        </p:spPr>
        <p:txBody>
          <a:bodyPr spcFirstLastPara="1" vert="horz" wrap="square" lIns="0" tIns="36150" rIns="0" bIns="0" rtlCol="0" anchor="ctr" anchorCtr="0">
            <a:noAutofit/>
          </a:bodyPr>
          <a:lstStyle/>
          <a:p>
            <a:pPr algn="ctr">
              <a:spcBef>
                <a:spcPts val="0"/>
              </a:spcBef>
              <a:buClr>
                <a:srgbClr val="FEFEFE"/>
              </a:buClr>
            </a:pPr>
            <a:r>
              <a:rPr lang="en-IN" sz="3600" b="1">
                <a:solidFill>
                  <a:srgbClr val="FEFEFE"/>
                </a:solidFill>
                <a:latin typeface="Questrial"/>
                <a:ea typeface="Questrial"/>
                <a:cs typeface="Questrial"/>
                <a:sym typeface="Questrial"/>
              </a:rPr>
              <a:t> </a:t>
            </a:r>
            <a:r>
              <a:rPr lang="en-IN" b="1" i="1">
                <a:solidFill>
                  <a:srgbClr val="3696E6"/>
                </a:solidFill>
                <a:latin typeface="Arial Black"/>
                <a:ea typeface="Arial Black"/>
                <a:cs typeface="Arial Black"/>
                <a:sym typeface="Arial Black"/>
              </a:rPr>
              <a:t>Scope of variables</a:t>
            </a:r>
            <a:endParaRPr/>
          </a:p>
        </p:txBody>
      </p:sp>
      <p:sp>
        <p:nvSpPr>
          <p:cNvPr id="833" name="Shape 833"/>
          <p:cNvSpPr txBox="1"/>
          <p:nvPr/>
        </p:nvSpPr>
        <p:spPr>
          <a:xfrm>
            <a:off x="2244725" y="1655763"/>
            <a:ext cx="8135938" cy="1371600"/>
          </a:xfrm>
          <a:prstGeom prst="rect">
            <a:avLst/>
          </a:prstGeom>
          <a:noFill/>
          <a:ln>
            <a:noFill/>
          </a:ln>
        </p:spPr>
        <p:txBody>
          <a:bodyPr spcFirstLastPara="1" wrap="square" lIns="90000" tIns="60875" rIns="90000" bIns="45000" anchor="t" anchorCtr="0">
            <a:noAutofit/>
          </a:bodyPr>
          <a:lstStyle/>
          <a:p>
            <a:pPr marL="215900" indent="-215900"/>
            <a:r>
              <a:rPr lang="en-IN" sz="2400">
                <a:solidFill>
                  <a:schemeClr val="lt1"/>
                </a:solidFill>
                <a:latin typeface="Arial"/>
                <a:ea typeface="Arial"/>
                <a:cs typeface="Arial"/>
                <a:sym typeface="Arial"/>
              </a:rPr>
              <a:t> The part of the program where a variable can be used is known as Scope of variable</a:t>
            </a:r>
            <a:endParaRPr sz="2400">
              <a:solidFill>
                <a:schemeClr val="lt1"/>
              </a:solidFill>
              <a:latin typeface="Arial"/>
              <a:ea typeface="Arial"/>
              <a:cs typeface="Arial"/>
              <a:sym typeface="Arial"/>
            </a:endParaRPr>
          </a:p>
        </p:txBody>
      </p:sp>
      <p:sp>
        <p:nvSpPr>
          <p:cNvPr id="834" name="Shape 834"/>
          <p:cNvSpPr txBox="1"/>
          <p:nvPr/>
        </p:nvSpPr>
        <p:spPr>
          <a:xfrm>
            <a:off x="2514600" y="3657600"/>
            <a:ext cx="4343400" cy="2831544"/>
          </a:xfrm>
          <a:prstGeom prst="rect">
            <a:avLst/>
          </a:prstGeom>
          <a:noFill/>
          <a:ln>
            <a:noFill/>
          </a:ln>
        </p:spPr>
        <p:txBody>
          <a:bodyPr spcFirstLastPara="1" wrap="square" lIns="91425" tIns="45700" rIns="91425" bIns="45700" anchor="t" anchorCtr="0">
            <a:noAutofit/>
          </a:bodyPr>
          <a:lstStyle/>
          <a:p>
            <a:pPr marL="215900" indent="-215900"/>
            <a:r>
              <a:rPr lang="en-IN" sz="3200">
                <a:solidFill>
                  <a:srgbClr val="FFFF00"/>
                </a:solidFill>
                <a:latin typeface="Arial"/>
                <a:ea typeface="Arial"/>
                <a:cs typeface="Arial"/>
                <a:sym typeface="Arial"/>
              </a:rPr>
              <a:t>Two types of scopes :</a:t>
            </a:r>
            <a:endParaRPr/>
          </a:p>
          <a:p>
            <a:pPr marL="215900" indent="-124460">
              <a:buClr>
                <a:schemeClr val="lt1"/>
              </a:buClr>
              <a:buSzPts val="1440"/>
            </a:pPr>
            <a:endParaRPr sz="3200">
              <a:solidFill>
                <a:srgbClr val="FFFF00"/>
              </a:solidFill>
              <a:latin typeface="Arial"/>
              <a:ea typeface="Arial"/>
              <a:cs typeface="Arial"/>
              <a:sym typeface="Arial"/>
            </a:endParaRPr>
          </a:p>
          <a:p>
            <a:pPr marL="215900" indent="-215900">
              <a:buClr>
                <a:srgbClr val="FFFF00"/>
              </a:buClr>
              <a:buSzPts val="1440"/>
              <a:buFont typeface="Noto Sans Symbols"/>
              <a:buChar char="●"/>
            </a:pPr>
            <a:r>
              <a:rPr lang="en-IN" sz="3200">
                <a:solidFill>
                  <a:srgbClr val="FFFF00"/>
                </a:solidFill>
                <a:latin typeface="Arial"/>
                <a:ea typeface="Arial"/>
                <a:cs typeface="Arial"/>
                <a:sym typeface="Arial"/>
              </a:rPr>
              <a:t>Global Scope</a:t>
            </a:r>
            <a:endParaRPr/>
          </a:p>
          <a:p>
            <a:pPr marL="215900" indent="-124460">
              <a:buClr>
                <a:schemeClr val="lt1"/>
              </a:buClr>
              <a:buSzPts val="1440"/>
            </a:pPr>
            <a:endParaRPr sz="3200">
              <a:solidFill>
                <a:srgbClr val="FFFF00"/>
              </a:solidFill>
              <a:latin typeface="Arial"/>
              <a:ea typeface="Arial"/>
              <a:cs typeface="Arial"/>
              <a:sym typeface="Arial"/>
            </a:endParaRPr>
          </a:p>
          <a:p>
            <a:pPr marL="215900" indent="-215900">
              <a:buClr>
                <a:srgbClr val="FFFF00"/>
              </a:buClr>
              <a:buSzPts val="1440"/>
              <a:buFont typeface="Noto Sans Symbols"/>
              <a:buChar char="●"/>
            </a:pPr>
            <a:r>
              <a:rPr lang="en-IN" sz="3200">
                <a:solidFill>
                  <a:srgbClr val="FFFF00"/>
                </a:solidFill>
                <a:latin typeface="Arial"/>
                <a:ea typeface="Arial"/>
                <a:cs typeface="Arial"/>
                <a:sym typeface="Arial"/>
              </a:rPr>
              <a:t>Local Scope</a:t>
            </a:r>
            <a:endParaRPr/>
          </a:p>
          <a:p>
            <a:endParaRPr>
              <a:solidFill>
                <a:schemeClr val="lt1"/>
              </a:solidFill>
              <a:latin typeface="Arial"/>
              <a:ea typeface="Arial"/>
              <a:cs typeface="Arial"/>
              <a:sym typeface="Arial"/>
            </a:endParaRPr>
          </a:p>
        </p:txBody>
      </p:sp>
    </p:spTree>
    <p:extLst>
      <p:ext uri="{BB962C8B-B14F-4D97-AF65-F5344CB8AC3E}">
        <p14:creationId xmlns="" xmlns:p14="http://schemas.microsoft.com/office/powerpoint/2010/main" val="1098289045"/>
      </p:ext>
    </p:extLst>
  </p:cSld>
  <p:clrMapOvr>
    <a:masterClrMapping/>
  </p:clrMapOvr>
  <p:transition spd="slow">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39"/>
        <p:cNvGrpSpPr/>
        <p:nvPr/>
      </p:nvGrpSpPr>
      <p:grpSpPr>
        <a:xfrm>
          <a:off x="0" y="0"/>
          <a:ext cx="0" cy="0"/>
          <a:chOff x="0" y="0"/>
          <a:chExt cx="0" cy="0"/>
        </a:xfrm>
      </p:grpSpPr>
      <p:pic>
        <p:nvPicPr>
          <p:cNvPr id="840" name="Shape 840" descr="C:\Users\Futurz\Desktop\bg2.PNG"/>
          <p:cNvPicPr preferRelativeResize="0"/>
          <p:nvPr/>
        </p:nvPicPr>
        <p:blipFill rotWithShape="1">
          <a:blip r:embed="rId3" cstate="print">
            <a:alphaModFix/>
          </a:blip>
          <a:srcRect/>
          <a:stretch/>
        </p:blipFill>
        <p:spPr>
          <a:xfrm>
            <a:off x="662610" y="583096"/>
            <a:ext cx="9783718" cy="5844208"/>
          </a:xfrm>
          <a:prstGeom prst="rect">
            <a:avLst/>
          </a:prstGeom>
          <a:noFill/>
          <a:ln>
            <a:noFill/>
          </a:ln>
        </p:spPr>
      </p:pic>
      <p:sp>
        <p:nvSpPr>
          <p:cNvPr id="841" name="Shape 841"/>
          <p:cNvSpPr txBox="1">
            <a:spLocks noGrp="1"/>
          </p:cNvSpPr>
          <p:nvPr>
            <p:ph type="title"/>
          </p:nvPr>
        </p:nvSpPr>
        <p:spPr>
          <a:xfrm>
            <a:off x="1981200" y="274638"/>
            <a:ext cx="8229600" cy="1143000"/>
          </a:xfrm>
          <a:prstGeom prst="rect">
            <a:avLst/>
          </a:prstGeom>
          <a:noFill/>
          <a:ln>
            <a:noFill/>
          </a:ln>
        </p:spPr>
        <p:txBody>
          <a:bodyPr spcFirstLastPara="1" vert="horz" wrap="square" lIns="0" tIns="36150" rIns="0" bIns="0" rtlCol="0" anchor="ctr" anchorCtr="0">
            <a:noAutofit/>
          </a:bodyPr>
          <a:lstStyle/>
          <a:p>
            <a:pPr algn="ctr">
              <a:spcBef>
                <a:spcPts val="0"/>
              </a:spcBef>
              <a:buClr>
                <a:srgbClr val="FEFEFE"/>
              </a:buClr>
            </a:pPr>
            <a:r>
              <a:rPr lang="en-IN" sz="3600" b="1" dirty="0">
                <a:solidFill>
                  <a:srgbClr val="FEFEFE"/>
                </a:solidFill>
                <a:latin typeface="Questrial"/>
                <a:ea typeface="Questrial"/>
                <a:cs typeface="Questrial"/>
                <a:sym typeface="Questrial"/>
              </a:rPr>
              <a:t> </a:t>
            </a:r>
            <a:r>
              <a:rPr lang="en-IN" b="1" i="1" dirty="0">
                <a:solidFill>
                  <a:srgbClr val="3696E6"/>
                </a:solidFill>
                <a:latin typeface="Arial Black"/>
                <a:ea typeface="Arial Black"/>
                <a:cs typeface="Arial Black"/>
                <a:sym typeface="Arial Black"/>
              </a:rPr>
              <a:t>Global Scope</a:t>
            </a:r>
            <a:endParaRPr dirty="0"/>
          </a:p>
        </p:txBody>
      </p:sp>
      <p:sp>
        <p:nvSpPr>
          <p:cNvPr id="842" name="Shape 842"/>
          <p:cNvSpPr txBox="1"/>
          <p:nvPr/>
        </p:nvSpPr>
        <p:spPr>
          <a:xfrm>
            <a:off x="2244725" y="1655763"/>
            <a:ext cx="8135938" cy="2654300"/>
          </a:xfrm>
          <a:prstGeom prst="rect">
            <a:avLst/>
          </a:prstGeom>
          <a:noFill/>
          <a:ln>
            <a:noFill/>
          </a:ln>
        </p:spPr>
        <p:txBody>
          <a:bodyPr spcFirstLastPara="1" wrap="square" lIns="90000" tIns="60875" rIns="90000" bIns="45000" anchor="t" anchorCtr="0">
            <a:noAutofit/>
          </a:bodyPr>
          <a:lstStyle/>
          <a:p>
            <a:pPr marL="215900" indent="-215900">
              <a:buClr>
                <a:srgbClr val="000000"/>
              </a:buClr>
              <a:buSzPts val="1260"/>
              <a:buFont typeface="Noto Sans Symbols"/>
              <a:buChar char="●"/>
            </a:pPr>
            <a:r>
              <a:rPr lang="en-IN" dirty="0">
                <a:solidFill>
                  <a:srgbClr val="000000"/>
                </a:solidFill>
                <a:latin typeface="Arial"/>
                <a:ea typeface="Arial"/>
                <a:cs typeface="Arial"/>
                <a:sym typeface="Arial"/>
              </a:rPr>
              <a:t> </a:t>
            </a:r>
            <a:r>
              <a:rPr lang="en-IN" sz="2800" dirty="0">
                <a:solidFill>
                  <a:srgbClr val="FFFF00"/>
                </a:solidFill>
                <a:latin typeface="Arial"/>
                <a:ea typeface="Arial"/>
                <a:cs typeface="Arial"/>
                <a:sym typeface="Arial"/>
              </a:rPr>
              <a:t>With global scope, variable can be used anywhere in the program</a:t>
            </a:r>
            <a:endParaRPr dirty="0"/>
          </a:p>
          <a:p>
            <a:pPr marL="215900" indent="-215900" algn="just">
              <a:buClr>
                <a:srgbClr val="FFFF00"/>
              </a:buClr>
            </a:pPr>
            <a:r>
              <a:rPr lang="en-IN" sz="2800" dirty="0" err="1">
                <a:solidFill>
                  <a:srgbClr val="FFFF00"/>
                </a:solidFill>
                <a:latin typeface="Arial"/>
                <a:ea typeface="Arial"/>
                <a:cs typeface="Arial"/>
                <a:sym typeface="Arial"/>
              </a:rPr>
              <a:t>eg</a:t>
            </a:r>
            <a:r>
              <a:rPr lang="en-IN" sz="2800" dirty="0">
                <a:solidFill>
                  <a:srgbClr val="FFFF00"/>
                </a:solidFill>
                <a:latin typeface="Arial"/>
                <a:ea typeface="Arial"/>
                <a:cs typeface="Arial"/>
                <a:sym typeface="Arial"/>
              </a:rPr>
              <a:t>: </a:t>
            </a:r>
            <a:endParaRPr dirty="0"/>
          </a:p>
          <a:p>
            <a:pPr marL="215900" indent="-215900" algn="just">
              <a:buClr>
                <a:srgbClr val="FFFF00"/>
              </a:buClr>
            </a:pPr>
            <a:r>
              <a:rPr lang="en-IN" sz="2800" dirty="0">
                <a:solidFill>
                  <a:srgbClr val="FFFF00"/>
                </a:solidFill>
                <a:latin typeface="Arial"/>
                <a:ea typeface="Arial"/>
                <a:cs typeface="Arial"/>
                <a:sym typeface="Arial"/>
              </a:rPr>
              <a:t>x=50</a:t>
            </a:r>
            <a:endParaRPr dirty="0"/>
          </a:p>
          <a:p>
            <a:pPr marL="215900" indent="-215900" algn="just">
              <a:buClr>
                <a:srgbClr val="FFFF00"/>
              </a:buClr>
            </a:pPr>
            <a:r>
              <a:rPr lang="en-IN" sz="2800" dirty="0" err="1">
                <a:solidFill>
                  <a:srgbClr val="FFFF00"/>
                </a:solidFill>
                <a:latin typeface="Arial"/>
                <a:ea typeface="Arial"/>
                <a:cs typeface="Arial"/>
                <a:sym typeface="Arial"/>
              </a:rPr>
              <a:t>def</a:t>
            </a:r>
            <a:r>
              <a:rPr lang="en-IN" sz="2800" dirty="0">
                <a:solidFill>
                  <a:srgbClr val="FFFF00"/>
                </a:solidFill>
                <a:latin typeface="Arial"/>
                <a:ea typeface="Arial"/>
                <a:cs typeface="Arial"/>
                <a:sym typeface="Arial"/>
              </a:rPr>
              <a:t> test ( ):</a:t>
            </a:r>
            <a:endParaRPr sz="2800" dirty="0">
              <a:solidFill>
                <a:srgbClr val="FFFF00"/>
              </a:solidFill>
              <a:latin typeface="Arial"/>
              <a:ea typeface="Arial"/>
              <a:cs typeface="Arial"/>
              <a:sym typeface="Arial"/>
            </a:endParaRPr>
          </a:p>
          <a:p>
            <a:pPr marL="215900" indent="-215900" algn="just">
              <a:buClr>
                <a:srgbClr val="FFFF00"/>
              </a:buClr>
            </a:pPr>
            <a:r>
              <a:rPr lang="en-IN" sz="2800" dirty="0">
                <a:solidFill>
                  <a:srgbClr val="FFFF00"/>
                </a:solidFill>
                <a:latin typeface="Arial"/>
                <a:ea typeface="Arial"/>
                <a:cs typeface="Arial"/>
                <a:sym typeface="Arial"/>
              </a:rPr>
              <a:t>    print(“inside test x is “, x)</a:t>
            </a:r>
            <a:endParaRPr dirty="0"/>
          </a:p>
          <a:p>
            <a:pPr marL="215900" indent="-215900" algn="just">
              <a:buClr>
                <a:srgbClr val="FFFF00"/>
              </a:buClr>
            </a:pPr>
            <a:r>
              <a:rPr lang="en-IN" sz="2800" dirty="0">
                <a:solidFill>
                  <a:srgbClr val="FFFF00"/>
                </a:solidFill>
                <a:latin typeface="Arial"/>
                <a:ea typeface="Arial"/>
                <a:cs typeface="Arial"/>
                <a:sym typeface="Arial"/>
              </a:rPr>
              <a:t>print(“value of x is “, x)</a:t>
            </a:r>
            <a:endParaRPr dirty="0"/>
          </a:p>
          <a:p>
            <a:pPr marL="215900" indent="-215900" algn="just">
              <a:buClr>
                <a:srgbClr val="FF0000"/>
              </a:buClr>
            </a:pPr>
            <a:r>
              <a:rPr lang="en-IN" sz="2800" dirty="0">
                <a:solidFill>
                  <a:srgbClr val="FF0000"/>
                </a:solidFill>
                <a:latin typeface="Arial"/>
                <a:ea typeface="Arial"/>
                <a:cs typeface="Arial"/>
                <a:sym typeface="Arial"/>
              </a:rPr>
              <a:t>Output:</a:t>
            </a:r>
            <a:endParaRPr sz="2800" dirty="0">
              <a:solidFill>
                <a:srgbClr val="FF0000"/>
              </a:solidFill>
              <a:latin typeface="Arial"/>
              <a:ea typeface="Arial"/>
              <a:cs typeface="Arial"/>
              <a:sym typeface="Arial"/>
            </a:endParaRPr>
          </a:p>
          <a:p>
            <a:pPr marL="215900" indent="-215900" algn="just">
              <a:buClr>
                <a:srgbClr val="FF0000"/>
              </a:buClr>
            </a:pPr>
            <a:r>
              <a:rPr lang="en-IN" sz="2800" dirty="0">
                <a:solidFill>
                  <a:srgbClr val="FF0000"/>
                </a:solidFill>
                <a:latin typeface="Arial"/>
                <a:ea typeface="Arial"/>
                <a:cs typeface="Arial"/>
                <a:sym typeface="Arial"/>
              </a:rPr>
              <a:t>inside test x is 50</a:t>
            </a:r>
            <a:endParaRPr dirty="0"/>
          </a:p>
          <a:p>
            <a:pPr marL="215900" indent="-215900" algn="just">
              <a:buClr>
                <a:srgbClr val="FF0000"/>
              </a:buClr>
            </a:pPr>
            <a:r>
              <a:rPr lang="en-IN" sz="2800" dirty="0">
                <a:solidFill>
                  <a:srgbClr val="FF0000"/>
                </a:solidFill>
                <a:latin typeface="Arial"/>
                <a:ea typeface="Arial"/>
                <a:cs typeface="Arial"/>
                <a:sym typeface="Arial"/>
              </a:rPr>
              <a:t>value of x is 50 </a:t>
            </a:r>
            <a:endParaRPr dirty="0"/>
          </a:p>
        </p:txBody>
      </p:sp>
    </p:spTree>
    <p:extLst>
      <p:ext uri="{BB962C8B-B14F-4D97-AF65-F5344CB8AC3E}">
        <p14:creationId xmlns="" xmlns:p14="http://schemas.microsoft.com/office/powerpoint/2010/main" val="2485911851"/>
      </p:ext>
    </p:extLst>
  </p:cSld>
  <p:clrMapOvr>
    <a:masterClrMapping/>
  </p:clrMapOvr>
  <p:transition spd="slow">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47"/>
        <p:cNvGrpSpPr/>
        <p:nvPr/>
      </p:nvGrpSpPr>
      <p:grpSpPr>
        <a:xfrm>
          <a:off x="0" y="0"/>
          <a:ext cx="0" cy="0"/>
          <a:chOff x="0" y="0"/>
          <a:chExt cx="0" cy="0"/>
        </a:xfrm>
      </p:grpSpPr>
      <p:pic>
        <p:nvPicPr>
          <p:cNvPr id="848" name="Shape 848" descr="C:\Users\Futurz\Desktop\bg2.PNG"/>
          <p:cNvPicPr preferRelativeResize="0"/>
          <p:nvPr/>
        </p:nvPicPr>
        <p:blipFill rotWithShape="1">
          <a:blip r:embed="rId3" cstate="print">
            <a:alphaModFix/>
          </a:blip>
          <a:srcRect/>
          <a:stretch/>
        </p:blipFill>
        <p:spPr>
          <a:xfrm>
            <a:off x="554183" y="583096"/>
            <a:ext cx="10321636" cy="5817704"/>
          </a:xfrm>
          <a:prstGeom prst="rect">
            <a:avLst/>
          </a:prstGeom>
          <a:noFill/>
          <a:ln>
            <a:noFill/>
          </a:ln>
        </p:spPr>
      </p:pic>
      <p:sp>
        <p:nvSpPr>
          <p:cNvPr id="849" name="Shape 849"/>
          <p:cNvSpPr txBox="1">
            <a:spLocks noGrp="1"/>
          </p:cNvSpPr>
          <p:nvPr>
            <p:ph type="title"/>
          </p:nvPr>
        </p:nvSpPr>
        <p:spPr>
          <a:xfrm>
            <a:off x="1981200" y="274638"/>
            <a:ext cx="8229600" cy="1143000"/>
          </a:xfrm>
          <a:prstGeom prst="rect">
            <a:avLst/>
          </a:prstGeom>
          <a:noFill/>
          <a:ln>
            <a:noFill/>
          </a:ln>
        </p:spPr>
        <p:txBody>
          <a:bodyPr spcFirstLastPara="1" vert="horz" wrap="square" lIns="0" tIns="36150" rIns="0" bIns="0" rtlCol="0" anchor="ctr" anchorCtr="0">
            <a:noAutofit/>
          </a:bodyPr>
          <a:lstStyle/>
          <a:p>
            <a:pPr algn="ctr">
              <a:spcBef>
                <a:spcPts val="0"/>
              </a:spcBef>
              <a:buClr>
                <a:srgbClr val="3696E6"/>
              </a:buClr>
            </a:pPr>
            <a:r>
              <a:rPr lang="en-IN" b="1" i="1">
                <a:solidFill>
                  <a:srgbClr val="3696E6"/>
                </a:solidFill>
                <a:latin typeface="Arial Black"/>
                <a:ea typeface="Arial Black"/>
                <a:cs typeface="Arial Black"/>
                <a:sym typeface="Arial Black"/>
              </a:rPr>
              <a:t>Local Scope</a:t>
            </a:r>
            <a:endParaRPr/>
          </a:p>
        </p:txBody>
      </p:sp>
      <p:sp>
        <p:nvSpPr>
          <p:cNvPr id="850" name="Shape 850"/>
          <p:cNvSpPr txBox="1"/>
          <p:nvPr/>
        </p:nvSpPr>
        <p:spPr>
          <a:xfrm>
            <a:off x="2244725" y="1655764"/>
            <a:ext cx="8135938" cy="3806825"/>
          </a:xfrm>
          <a:prstGeom prst="rect">
            <a:avLst/>
          </a:prstGeom>
          <a:noFill/>
          <a:ln>
            <a:noFill/>
          </a:ln>
        </p:spPr>
        <p:txBody>
          <a:bodyPr spcFirstLastPara="1" wrap="square" lIns="90000" tIns="60875" rIns="90000" bIns="45000" anchor="t" anchorCtr="0">
            <a:noAutofit/>
          </a:bodyPr>
          <a:lstStyle/>
          <a:p>
            <a:pPr marL="215900" indent="-215900">
              <a:buClr>
                <a:schemeClr val="lt1"/>
              </a:buClr>
              <a:buSzPts val="1080"/>
              <a:buFont typeface="Noto Sans Symbols"/>
              <a:buChar char="●"/>
            </a:pPr>
            <a:r>
              <a:rPr lang="en-IN" sz="2400" dirty="0">
                <a:solidFill>
                  <a:schemeClr val="lt1"/>
                </a:solidFill>
                <a:latin typeface="Arial"/>
                <a:ea typeface="Arial"/>
                <a:cs typeface="Arial"/>
                <a:sym typeface="Arial"/>
              </a:rPr>
              <a:t> With local scope, variable can be used only within the function / block that it is created .</a:t>
            </a:r>
            <a:endParaRPr dirty="0"/>
          </a:p>
          <a:p>
            <a:pPr marL="215900" indent="-215900" algn="just">
              <a:lnSpc>
                <a:spcPct val="140000"/>
              </a:lnSpc>
              <a:buClr>
                <a:schemeClr val="lt1"/>
              </a:buClr>
            </a:pPr>
            <a:r>
              <a:rPr lang="en-IN" sz="2400" dirty="0" err="1">
                <a:solidFill>
                  <a:schemeClr val="lt1"/>
                </a:solidFill>
                <a:latin typeface="Arial"/>
                <a:ea typeface="Arial"/>
                <a:cs typeface="Arial"/>
                <a:sym typeface="Arial"/>
              </a:rPr>
              <a:t>Eg</a:t>
            </a:r>
            <a:r>
              <a:rPr lang="en-IN" sz="2400" dirty="0">
                <a:solidFill>
                  <a:schemeClr val="lt1"/>
                </a:solidFill>
                <a:latin typeface="Arial"/>
                <a:ea typeface="Arial"/>
                <a:cs typeface="Arial"/>
                <a:sym typeface="Arial"/>
              </a:rPr>
              <a:t>: </a:t>
            </a:r>
            <a:endParaRPr dirty="0"/>
          </a:p>
          <a:p>
            <a:pPr marL="215900" indent="-215900" algn="just">
              <a:buClr>
                <a:schemeClr val="lt1"/>
              </a:buClr>
            </a:pPr>
            <a:r>
              <a:rPr lang="en-IN" sz="2400" dirty="0">
                <a:solidFill>
                  <a:schemeClr val="lt1"/>
                </a:solidFill>
                <a:latin typeface="Arial"/>
                <a:ea typeface="Arial"/>
                <a:cs typeface="Arial"/>
                <a:sym typeface="Arial"/>
              </a:rPr>
              <a:t>X=50</a:t>
            </a:r>
            <a:endParaRPr dirty="0"/>
          </a:p>
          <a:p>
            <a:pPr marL="215900" indent="-215900" algn="just">
              <a:buClr>
                <a:schemeClr val="lt1"/>
              </a:buClr>
            </a:pPr>
            <a:r>
              <a:rPr lang="en-IN" sz="2400" dirty="0" err="1">
                <a:solidFill>
                  <a:schemeClr val="lt1"/>
                </a:solidFill>
                <a:latin typeface="Arial"/>
                <a:ea typeface="Arial"/>
                <a:cs typeface="Arial"/>
                <a:sym typeface="Arial"/>
              </a:rPr>
              <a:t>def</a:t>
            </a:r>
            <a:r>
              <a:rPr lang="en-IN" sz="2400" dirty="0">
                <a:solidFill>
                  <a:schemeClr val="lt1"/>
                </a:solidFill>
                <a:latin typeface="Arial"/>
                <a:ea typeface="Arial"/>
                <a:cs typeface="Arial"/>
                <a:sym typeface="Arial"/>
              </a:rPr>
              <a:t> test ( ):</a:t>
            </a:r>
            <a:endParaRPr sz="2400" dirty="0">
              <a:solidFill>
                <a:schemeClr val="lt1"/>
              </a:solidFill>
              <a:latin typeface="Arial"/>
              <a:ea typeface="Arial"/>
              <a:cs typeface="Arial"/>
              <a:sym typeface="Arial"/>
            </a:endParaRPr>
          </a:p>
          <a:p>
            <a:pPr marL="215900" indent="-215900" algn="just">
              <a:buClr>
                <a:schemeClr val="lt1"/>
              </a:buClr>
            </a:pPr>
            <a:r>
              <a:rPr lang="en-IN" sz="2400" dirty="0">
                <a:solidFill>
                  <a:schemeClr val="lt1"/>
                </a:solidFill>
                <a:latin typeface="Arial"/>
                <a:ea typeface="Arial"/>
                <a:cs typeface="Arial"/>
                <a:sym typeface="Arial"/>
              </a:rPr>
              <a:t>    y = 20</a:t>
            </a:r>
            <a:endParaRPr dirty="0"/>
          </a:p>
          <a:p>
            <a:pPr marL="215900" indent="-215900" algn="just">
              <a:buClr>
                <a:schemeClr val="lt1"/>
              </a:buClr>
            </a:pPr>
            <a:r>
              <a:rPr lang="en-IN" sz="2400" dirty="0">
                <a:solidFill>
                  <a:schemeClr val="lt1"/>
                </a:solidFill>
                <a:latin typeface="Arial"/>
                <a:ea typeface="Arial"/>
                <a:cs typeface="Arial"/>
                <a:sym typeface="Arial"/>
              </a:rPr>
              <a:t>    print(‘value of x is ’, X, ‘ y is ’ , y)</a:t>
            </a:r>
            <a:endParaRPr dirty="0"/>
          </a:p>
          <a:p>
            <a:pPr marL="215900" indent="-215900" algn="just">
              <a:buClr>
                <a:schemeClr val="lt1"/>
              </a:buClr>
            </a:pPr>
            <a:r>
              <a:rPr lang="en-IN" sz="2400" dirty="0">
                <a:solidFill>
                  <a:schemeClr val="lt1"/>
                </a:solidFill>
                <a:latin typeface="Arial"/>
                <a:ea typeface="Arial"/>
                <a:cs typeface="Arial"/>
                <a:sym typeface="Arial"/>
              </a:rPr>
              <a:t>print(‘value of x is ’, X, ‘ y is ‘ , y)</a:t>
            </a:r>
            <a:endParaRPr dirty="0"/>
          </a:p>
          <a:p>
            <a:pPr marL="215900" indent="-215900" algn="just">
              <a:buClr>
                <a:srgbClr val="FF0000"/>
              </a:buClr>
            </a:pPr>
            <a:r>
              <a:rPr lang="en-IN" b="1" dirty="0">
                <a:solidFill>
                  <a:srgbClr val="FF0000"/>
                </a:solidFill>
                <a:latin typeface="Arial"/>
                <a:ea typeface="Arial"/>
                <a:cs typeface="Arial"/>
                <a:sym typeface="Arial"/>
              </a:rPr>
              <a:t>On executing the code we will get</a:t>
            </a:r>
            <a:endParaRPr dirty="0"/>
          </a:p>
          <a:p>
            <a:pPr marL="215900" indent="-215900" algn="just">
              <a:buClr>
                <a:srgbClr val="FF0000"/>
              </a:buClr>
            </a:pPr>
            <a:r>
              <a:rPr lang="en-IN" b="1" dirty="0">
                <a:solidFill>
                  <a:srgbClr val="FF0000"/>
                </a:solidFill>
                <a:latin typeface="Arial"/>
                <a:ea typeface="Arial"/>
                <a:cs typeface="Arial"/>
                <a:sym typeface="Arial"/>
              </a:rPr>
              <a:t>Value of x is 50 y is 20</a:t>
            </a:r>
            <a:endParaRPr dirty="0"/>
          </a:p>
          <a:p>
            <a:pPr marL="215900" indent="-215900" algn="just">
              <a:buClr>
                <a:schemeClr val="lt1"/>
              </a:buClr>
            </a:pPr>
            <a:endParaRPr b="1" dirty="0">
              <a:solidFill>
                <a:srgbClr val="FF0000"/>
              </a:solidFill>
              <a:latin typeface="Arial"/>
              <a:ea typeface="Arial"/>
              <a:cs typeface="Arial"/>
              <a:sym typeface="Arial"/>
            </a:endParaRPr>
          </a:p>
          <a:p>
            <a:pPr marL="215900" indent="-215900">
              <a:buClr>
                <a:srgbClr val="FF0000"/>
              </a:buClr>
            </a:pPr>
            <a:r>
              <a:rPr lang="en-IN" b="1" dirty="0">
                <a:solidFill>
                  <a:srgbClr val="FF0000"/>
                </a:solidFill>
                <a:latin typeface="Arial"/>
                <a:ea typeface="Arial"/>
                <a:cs typeface="Arial"/>
                <a:sym typeface="Arial"/>
              </a:rPr>
              <a:t>The next print statement will produce an error, because the variable y is not accessible outside the  </a:t>
            </a:r>
            <a:r>
              <a:rPr lang="en-IN" b="1" dirty="0" err="1">
                <a:solidFill>
                  <a:srgbClr val="FF0000"/>
                </a:solidFill>
                <a:latin typeface="Arial"/>
                <a:ea typeface="Arial"/>
                <a:cs typeface="Arial"/>
                <a:sym typeface="Arial"/>
              </a:rPr>
              <a:t>def</a:t>
            </a:r>
            <a:r>
              <a:rPr lang="en-IN" b="1" dirty="0">
                <a:solidFill>
                  <a:srgbClr val="FF0000"/>
                </a:solidFill>
                <a:latin typeface="Arial"/>
                <a:ea typeface="Arial"/>
                <a:cs typeface="Arial"/>
                <a:sym typeface="Arial"/>
              </a:rPr>
              <a:t>()</a:t>
            </a:r>
            <a:endParaRPr b="1" dirty="0">
              <a:solidFill>
                <a:srgbClr val="FF0000"/>
              </a:solidFill>
              <a:latin typeface="Arial"/>
              <a:ea typeface="Arial"/>
              <a:cs typeface="Arial"/>
              <a:sym typeface="Arial"/>
            </a:endParaRPr>
          </a:p>
        </p:txBody>
      </p:sp>
    </p:spTree>
    <p:extLst>
      <p:ext uri="{BB962C8B-B14F-4D97-AF65-F5344CB8AC3E}">
        <p14:creationId xmlns="" xmlns:p14="http://schemas.microsoft.com/office/powerpoint/2010/main" val="1400598388"/>
      </p:ext>
    </p:extLst>
  </p:cSld>
  <p:clrMapOvr>
    <a:masterClrMapping/>
  </p:clrMapOvr>
  <p:transition spd="slow">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55"/>
        <p:cNvGrpSpPr/>
        <p:nvPr/>
      </p:nvGrpSpPr>
      <p:grpSpPr>
        <a:xfrm>
          <a:off x="0" y="0"/>
          <a:ext cx="0" cy="0"/>
          <a:chOff x="0" y="0"/>
          <a:chExt cx="0" cy="0"/>
        </a:xfrm>
      </p:grpSpPr>
      <p:pic>
        <p:nvPicPr>
          <p:cNvPr id="856" name="Shape 856" descr="C:\Users\Futurz\Desktop\bg2.PNG"/>
          <p:cNvPicPr preferRelativeResize="0"/>
          <p:nvPr/>
        </p:nvPicPr>
        <p:blipFill rotWithShape="1">
          <a:blip r:embed="rId3" cstate="print">
            <a:alphaModFix/>
          </a:blip>
          <a:srcRect/>
          <a:stretch/>
        </p:blipFill>
        <p:spPr>
          <a:xfrm>
            <a:off x="418648" y="198782"/>
            <a:ext cx="10124661" cy="6437545"/>
          </a:xfrm>
          <a:prstGeom prst="rect">
            <a:avLst/>
          </a:prstGeom>
          <a:noFill/>
          <a:ln>
            <a:noFill/>
          </a:ln>
        </p:spPr>
      </p:pic>
      <p:sp>
        <p:nvSpPr>
          <p:cNvPr id="857" name="Shape 857"/>
          <p:cNvSpPr txBox="1">
            <a:spLocks noGrp="1"/>
          </p:cNvSpPr>
          <p:nvPr>
            <p:ph type="title"/>
          </p:nvPr>
        </p:nvSpPr>
        <p:spPr>
          <a:xfrm>
            <a:off x="1981200" y="274638"/>
            <a:ext cx="8229600" cy="1143000"/>
          </a:xfrm>
          <a:prstGeom prst="rect">
            <a:avLst/>
          </a:prstGeom>
          <a:noFill/>
          <a:ln>
            <a:noFill/>
          </a:ln>
        </p:spPr>
        <p:txBody>
          <a:bodyPr spcFirstLastPara="1" vert="horz" wrap="square" lIns="0" tIns="36150" rIns="0" bIns="0" rtlCol="0" anchor="ctr" anchorCtr="0">
            <a:noAutofit/>
          </a:bodyPr>
          <a:lstStyle/>
          <a:p>
            <a:pPr algn="ctr">
              <a:spcBef>
                <a:spcPts val="0"/>
              </a:spcBef>
              <a:buClr>
                <a:srgbClr val="000000"/>
              </a:buClr>
            </a:pPr>
            <a:r>
              <a:rPr lang="en-IN" sz="3240" b="1" dirty="0">
                <a:solidFill>
                  <a:srgbClr val="000000"/>
                </a:solidFill>
                <a:latin typeface="Questrial"/>
                <a:ea typeface="Questrial"/>
                <a:cs typeface="Questrial"/>
                <a:sym typeface="Questrial"/>
              </a:rPr>
              <a:t> </a:t>
            </a:r>
            <a:r>
              <a:rPr lang="en-IN" sz="3959" b="1" i="1" dirty="0">
                <a:solidFill>
                  <a:srgbClr val="3696E6"/>
                </a:solidFill>
                <a:latin typeface="Arial Black"/>
                <a:ea typeface="Arial Black"/>
                <a:cs typeface="Arial Black"/>
                <a:sym typeface="Arial Black"/>
              </a:rPr>
              <a:t>More on Scope of Variables</a:t>
            </a:r>
            <a:endParaRPr dirty="0"/>
          </a:p>
        </p:txBody>
      </p:sp>
      <p:sp>
        <p:nvSpPr>
          <p:cNvPr id="858" name="Shape 858"/>
          <p:cNvSpPr txBox="1"/>
          <p:nvPr/>
        </p:nvSpPr>
        <p:spPr>
          <a:xfrm>
            <a:off x="2244725" y="1655763"/>
            <a:ext cx="8135938" cy="3935412"/>
          </a:xfrm>
          <a:prstGeom prst="rect">
            <a:avLst/>
          </a:prstGeom>
          <a:noFill/>
          <a:ln>
            <a:noFill/>
          </a:ln>
        </p:spPr>
        <p:txBody>
          <a:bodyPr spcFirstLastPara="1" wrap="square" lIns="90000" tIns="60875" rIns="90000" bIns="45000" anchor="t" anchorCtr="0">
            <a:noAutofit/>
          </a:bodyPr>
          <a:lstStyle/>
          <a:p>
            <a:pPr marL="215900" indent="-215900"/>
            <a:r>
              <a:rPr lang="en-IN" sz="2000" dirty="0">
                <a:solidFill>
                  <a:srgbClr val="000000"/>
                </a:solidFill>
                <a:latin typeface="Arial"/>
                <a:ea typeface="Arial"/>
                <a:cs typeface="Arial"/>
                <a:sym typeface="Arial"/>
              </a:rPr>
              <a:t> </a:t>
            </a:r>
            <a:r>
              <a:rPr lang="en-IN" sz="2400" dirty="0">
                <a:solidFill>
                  <a:schemeClr val="lt1"/>
                </a:solidFill>
                <a:latin typeface="Arial"/>
                <a:ea typeface="Arial"/>
                <a:cs typeface="Arial"/>
                <a:sym typeface="Arial"/>
              </a:rPr>
              <a:t>To access global variable inside the function prefix keyword global with the variable </a:t>
            </a:r>
            <a:endParaRPr sz="2400" dirty="0">
              <a:solidFill>
                <a:schemeClr val="lt1"/>
              </a:solidFill>
              <a:latin typeface="Arial"/>
              <a:ea typeface="Arial"/>
              <a:cs typeface="Arial"/>
              <a:sym typeface="Arial"/>
            </a:endParaRPr>
          </a:p>
          <a:p>
            <a:pPr marL="215900" indent="-215900" algn="just">
              <a:lnSpc>
                <a:spcPct val="140000"/>
              </a:lnSpc>
              <a:buClr>
                <a:schemeClr val="lt1"/>
              </a:buClr>
            </a:pPr>
            <a:r>
              <a:rPr lang="en-IN" sz="2000" dirty="0" err="1">
                <a:solidFill>
                  <a:schemeClr val="lt1"/>
                </a:solidFill>
                <a:latin typeface="Arial"/>
                <a:ea typeface="Arial"/>
                <a:cs typeface="Arial"/>
                <a:sym typeface="Arial"/>
              </a:rPr>
              <a:t>Eg</a:t>
            </a:r>
            <a:r>
              <a:rPr lang="en-IN" sz="2000" dirty="0">
                <a:solidFill>
                  <a:schemeClr val="lt1"/>
                </a:solidFill>
                <a:latin typeface="Arial"/>
                <a:ea typeface="Arial"/>
                <a:cs typeface="Arial"/>
                <a:sym typeface="Arial"/>
              </a:rPr>
              <a:t>:</a:t>
            </a:r>
            <a:endParaRPr dirty="0"/>
          </a:p>
          <a:p>
            <a:pPr marL="215900" indent="-215900" algn="just">
              <a:lnSpc>
                <a:spcPct val="140000"/>
              </a:lnSpc>
              <a:buClr>
                <a:schemeClr val="lt1"/>
              </a:buClr>
            </a:pPr>
            <a:endParaRPr sz="2000" dirty="0">
              <a:solidFill>
                <a:schemeClr val="lt1"/>
              </a:solidFill>
              <a:latin typeface="Arial"/>
              <a:ea typeface="Arial"/>
              <a:cs typeface="Arial"/>
              <a:sym typeface="Arial"/>
            </a:endParaRPr>
          </a:p>
          <a:p>
            <a:pPr marL="215900" indent="-215900" algn="just">
              <a:buClr>
                <a:schemeClr val="lt1"/>
              </a:buClr>
            </a:pPr>
            <a:r>
              <a:rPr lang="en-IN" sz="2000" dirty="0">
                <a:solidFill>
                  <a:schemeClr val="lt1"/>
                </a:solidFill>
                <a:latin typeface="Arial"/>
                <a:ea typeface="Arial"/>
                <a:cs typeface="Arial"/>
                <a:sym typeface="Arial"/>
              </a:rPr>
              <a:t>x=50</a:t>
            </a:r>
            <a:endParaRPr dirty="0"/>
          </a:p>
          <a:p>
            <a:pPr marL="215900" indent="-215900" algn="just">
              <a:buClr>
                <a:schemeClr val="lt1"/>
              </a:buClr>
            </a:pPr>
            <a:r>
              <a:rPr lang="en-IN" sz="2000" dirty="0" err="1">
                <a:solidFill>
                  <a:schemeClr val="lt1"/>
                </a:solidFill>
                <a:latin typeface="Arial"/>
                <a:ea typeface="Arial"/>
                <a:cs typeface="Arial"/>
                <a:sym typeface="Arial"/>
              </a:rPr>
              <a:t>def</a:t>
            </a:r>
            <a:r>
              <a:rPr lang="en-IN" sz="2000" dirty="0">
                <a:solidFill>
                  <a:schemeClr val="lt1"/>
                </a:solidFill>
                <a:latin typeface="Arial"/>
                <a:ea typeface="Arial"/>
                <a:cs typeface="Arial"/>
                <a:sym typeface="Arial"/>
              </a:rPr>
              <a:t> test ( ):</a:t>
            </a:r>
            <a:endParaRPr dirty="0"/>
          </a:p>
          <a:p>
            <a:pPr marL="215900" indent="-215900" algn="just">
              <a:buClr>
                <a:schemeClr val="lt1"/>
              </a:buClr>
            </a:pPr>
            <a:r>
              <a:rPr lang="en-IN" sz="2000" dirty="0">
                <a:solidFill>
                  <a:schemeClr val="lt1"/>
                </a:solidFill>
                <a:latin typeface="Arial"/>
                <a:ea typeface="Arial"/>
                <a:cs typeface="Arial"/>
                <a:sym typeface="Arial"/>
              </a:rPr>
              <a:t>    global x =5</a:t>
            </a:r>
            <a:endParaRPr dirty="0"/>
          </a:p>
          <a:p>
            <a:pPr marL="215900" indent="-215900" algn="just">
              <a:buClr>
                <a:schemeClr val="lt1"/>
              </a:buClr>
            </a:pPr>
            <a:r>
              <a:rPr lang="en-IN" sz="2000" dirty="0">
                <a:solidFill>
                  <a:schemeClr val="lt1"/>
                </a:solidFill>
                <a:latin typeface="Arial"/>
                <a:ea typeface="Arial"/>
                <a:cs typeface="Arial"/>
                <a:sym typeface="Arial"/>
              </a:rPr>
              <a:t>    y =2</a:t>
            </a:r>
            <a:endParaRPr dirty="0"/>
          </a:p>
          <a:p>
            <a:pPr marL="215900" indent="-215900" algn="just">
              <a:buClr>
                <a:schemeClr val="lt1"/>
              </a:buClr>
            </a:pPr>
            <a:r>
              <a:rPr lang="en-IN" sz="2000" dirty="0">
                <a:solidFill>
                  <a:schemeClr val="lt1"/>
                </a:solidFill>
                <a:latin typeface="Arial"/>
                <a:ea typeface="Arial"/>
                <a:cs typeface="Arial"/>
                <a:sym typeface="Arial"/>
              </a:rPr>
              <a:t>    print(‘value of x &amp; y inside the function are ‘ , x , y)</a:t>
            </a:r>
            <a:endParaRPr dirty="0"/>
          </a:p>
          <a:p>
            <a:pPr marL="215900" indent="-215900" algn="just">
              <a:buClr>
                <a:schemeClr val="lt1"/>
              </a:buClr>
            </a:pPr>
            <a:r>
              <a:rPr lang="en-IN" sz="2000">
                <a:solidFill>
                  <a:schemeClr val="lt1"/>
                </a:solidFill>
                <a:latin typeface="Arial"/>
                <a:ea typeface="Arial"/>
                <a:cs typeface="Arial"/>
                <a:sym typeface="Arial"/>
              </a:rPr>
              <a:t>Print(‘</a:t>
            </a:r>
            <a:r>
              <a:rPr lang="en-IN" sz="2000" dirty="0">
                <a:solidFill>
                  <a:schemeClr val="lt1"/>
                </a:solidFill>
                <a:latin typeface="Arial"/>
                <a:ea typeface="Arial"/>
                <a:cs typeface="Arial"/>
                <a:sym typeface="Arial"/>
              </a:rPr>
              <a:t>value of x outside function is ‘ ‘, )</a:t>
            </a:r>
            <a:endParaRPr dirty="0"/>
          </a:p>
          <a:p>
            <a:pPr marL="215900" indent="-215900" algn="just">
              <a:buClr>
                <a:schemeClr val="lt1"/>
              </a:buClr>
            </a:pPr>
            <a:endParaRPr dirty="0">
              <a:solidFill>
                <a:srgbClr val="000000"/>
              </a:solidFill>
              <a:latin typeface="Arial"/>
              <a:ea typeface="Arial"/>
              <a:cs typeface="Arial"/>
              <a:sym typeface="Arial"/>
            </a:endParaRPr>
          </a:p>
          <a:p>
            <a:pPr marL="215900" indent="-215900" algn="just">
              <a:buClr>
                <a:schemeClr val="lt1"/>
              </a:buClr>
            </a:pPr>
            <a:endParaRPr dirty="0">
              <a:solidFill>
                <a:srgbClr val="000000"/>
              </a:solidFill>
              <a:latin typeface="Arial"/>
              <a:ea typeface="Arial"/>
              <a:cs typeface="Arial"/>
              <a:sym typeface="Arial"/>
            </a:endParaRPr>
          </a:p>
          <a:p>
            <a:pPr marL="215900" indent="-215900" algn="just">
              <a:buClr>
                <a:srgbClr val="FF0000"/>
              </a:buClr>
            </a:pPr>
            <a:r>
              <a:rPr lang="en-IN" b="1" dirty="0">
                <a:solidFill>
                  <a:srgbClr val="FF0000"/>
                </a:solidFill>
                <a:latin typeface="Arial"/>
                <a:ea typeface="Arial"/>
                <a:cs typeface="Arial"/>
                <a:sym typeface="Arial"/>
              </a:rPr>
              <a:t>This code will produce following output:</a:t>
            </a:r>
            <a:endParaRPr dirty="0"/>
          </a:p>
          <a:p>
            <a:pPr marL="215900" indent="-215900" algn="just">
              <a:buClr>
                <a:srgbClr val="FF0000"/>
              </a:buClr>
            </a:pPr>
            <a:r>
              <a:rPr lang="en-IN" b="1" dirty="0">
                <a:solidFill>
                  <a:srgbClr val="FF0000"/>
                </a:solidFill>
                <a:latin typeface="Arial"/>
                <a:ea typeface="Arial"/>
                <a:cs typeface="Arial"/>
                <a:sym typeface="Arial"/>
              </a:rPr>
              <a:t>Value of x &amp; y inside the function are 5  2</a:t>
            </a:r>
            <a:endParaRPr dirty="0"/>
          </a:p>
          <a:p>
            <a:pPr marL="215900" indent="-215900" algn="just">
              <a:buClr>
                <a:srgbClr val="FF0000"/>
              </a:buClr>
            </a:pPr>
            <a:r>
              <a:rPr lang="en-IN" b="1" dirty="0">
                <a:solidFill>
                  <a:srgbClr val="FF0000"/>
                </a:solidFill>
                <a:latin typeface="Arial"/>
                <a:ea typeface="Arial"/>
                <a:cs typeface="Arial"/>
                <a:sym typeface="Arial"/>
              </a:rPr>
              <a:t>Value of x outside the function is 5</a:t>
            </a:r>
            <a:endParaRPr dirty="0"/>
          </a:p>
        </p:txBody>
      </p:sp>
    </p:spTree>
    <p:extLst>
      <p:ext uri="{BB962C8B-B14F-4D97-AF65-F5344CB8AC3E}">
        <p14:creationId xmlns="" xmlns:p14="http://schemas.microsoft.com/office/powerpoint/2010/main" val="725806764"/>
      </p:ext>
    </p:extLst>
  </p:cSld>
  <p:clrMapOvr>
    <a:masterClrMapping/>
  </p:clrMapOvr>
  <p:transition spd="slow">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863"/>
        <p:cNvGrpSpPr/>
        <p:nvPr/>
      </p:nvGrpSpPr>
      <p:grpSpPr>
        <a:xfrm>
          <a:off x="0" y="0"/>
          <a:ext cx="0" cy="0"/>
          <a:chOff x="0" y="0"/>
          <a:chExt cx="0" cy="0"/>
        </a:xfrm>
      </p:grpSpPr>
      <p:pic>
        <p:nvPicPr>
          <p:cNvPr id="864" name="Shape 864" descr="C:\Users\Futurz\Desktop\bg2.PNG"/>
          <p:cNvPicPr preferRelativeResize="0"/>
          <p:nvPr/>
        </p:nvPicPr>
        <p:blipFill rotWithShape="1">
          <a:blip r:embed="rId3" cstate="print">
            <a:alphaModFix/>
          </a:blip>
          <a:srcRect/>
          <a:stretch/>
        </p:blipFill>
        <p:spPr>
          <a:xfrm>
            <a:off x="441539" y="518039"/>
            <a:ext cx="10129479" cy="5789820"/>
          </a:xfrm>
          <a:prstGeom prst="rect">
            <a:avLst/>
          </a:prstGeom>
          <a:noFill/>
          <a:ln>
            <a:noFill/>
          </a:ln>
        </p:spPr>
      </p:pic>
      <p:sp>
        <p:nvSpPr>
          <p:cNvPr id="865" name="Shape 865"/>
          <p:cNvSpPr txBox="1">
            <a:spLocks noGrp="1"/>
          </p:cNvSpPr>
          <p:nvPr>
            <p:ph type="title"/>
          </p:nvPr>
        </p:nvSpPr>
        <p:spPr>
          <a:xfrm>
            <a:off x="1981200" y="274638"/>
            <a:ext cx="8229600" cy="1143000"/>
          </a:xfrm>
          <a:prstGeom prst="rect">
            <a:avLst/>
          </a:prstGeom>
          <a:noFill/>
          <a:ln>
            <a:noFill/>
          </a:ln>
        </p:spPr>
        <p:txBody>
          <a:bodyPr spcFirstLastPara="1" vert="horz" wrap="square" lIns="0" tIns="36150" rIns="0" bIns="0" rtlCol="0" anchor="ctr" anchorCtr="0">
            <a:noAutofit/>
          </a:bodyPr>
          <a:lstStyle/>
          <a:p>
            <a:pPr algn="ctr">
              <a:spcBef>
                <a:spcPts val="0"/>
              </a:spcBef>
              <a:buClr>
                <a:srgbClr val="FEFEFE"/>
              </a:buClr>
            </a:pPr>
            <a:r>
              <a:rPr lang="en-IN" sz="3600" b="1">
                <a:solidFill>
                  <a:srgbClr val="FEFEFE"/>
                </a:solidFill>
                <a:latin typeface="Questrial"/>
                <a:ea typeface="Questrial"/>
                <a:cs typeface="Questrial"/>
                <a:sym typeface="Questrial"/>
              </a:rPr>
              <a:t> </a:t>
            </a:r>
            <a:r>
              <a:rPr lang="en-IN" sz="4000" b="1" i="1">
                <a:solidFill>
                  <a:srgbClr val="3696E6"/>
                </a:solidFill>
                <a:latin typeface="Arial Black"/>
                <a:ea typeface="Arial Black"/>
                <a:cs typeface="Arial Black"/>
                <a:sym typeface="Arial Black"/>
              </a:rPr>
              <a:t>Default argument </a:t>
            </a:r>
            <a:endParaRPr/>
          </a:p>
        </p:txBody>
      </p:sp>
      <p:sp>
        <p:nvSpPr>
          <p:cNvPr id="866" name="Shape 866"/>
          <p:cNvSpPr txBox="1"/>
          <p:nvPr/>
        </p:nvSpPr>
        <p:spPr>
          <a:xfrm>
            <a:off x="2362200" y="1447800"/>
            <a:ext cx="7704138" cy="4832350"/>
          </a:xfrm>
          <a:prstGeom prst="rect">
            <a:avLst/>
          </a:prstGeom>
          <a:noFill/>
          <a:ln>
            <a:noFill/>
          </a:ln>
        </p:spPr>
        <p:txBody>
          <a:bodyPr spcFirstLastPara="1" wrap="square" lIns="90000" tIns="60875" rIns="90000" bIns="45000" anchor="t" anchorCtr="0">
            <a:noAutofit/>
          </a:bodyPr>
          <a:lstStyle/>
          <a:p>
            <a:pPr algn="just"/>
            <a:r>
              <a:rPr lang="en-IN" sz="2000" dirty="0">
                <a:solidFill>
                  <a:schemeClr val="lt1"/>
                </a:solidFill>
                <a:latin typeface="Arial"/>
                <a:ea typeface="Arial"/>
                <a:cs typeface="Arial"/>
                <a:sym typeface="Arial"/>
              </a:rPr>
              <a:t>A default argument  is a function parameter that has a default value provided to it. If the user does not supply a value for this parameter, the default value will be used. If the user does supply a value for the default parameter, the user-supplied value is used. </a:t>
            </a:r>
            <a:endParaRPr dirty="0"/>
          </a:p>
          <a:p>
            <a:endParaRPr dirty="0">
              <a:solidFill>
                <a:srgbClr val="000000"/>
              </a:solidFill>
              <a:latin typeface="Arial"/>
              <a:ea typeface="Arial"/>
              <a:cs typeface="Arial"/>
              <a:sym typeface="Arial"/>
            </a:endParaRPr>
          </a:p>
          <a:p>
            <a:r>
              <a:rPr lang="en-IN" dirty="0" err="1">
                <a:solidFill>
                  <a:srgbClr val="FFFF00"/>
                </a:solidFill>
                <a:latin typeface="Arial"/>
                <a:ea typeface="Arial"/>
                <a:cs typeface="Arial"/>
                <a:sym typeface="Arial"/>
              </a:rPr>
              <a:t>Eg</a:t>
            </a:r>
            <a:r>
              <a:rPr lang="en-IN" dirty="0">
                <a:solidFill>
                  <a:srgbClr val="FFFF00"/>
                </a:solidFill>
                <a:latin typeface="Arial"/>
                <a:ea typeface="Arial"/>
                <a:cs typeface="Arial"/>
                <a:sym typeface="Arial"/>
              </a:rPr>
              <a:t>.                          </a:t>
            </a:r>
            <a:endParaRPr dirty="0"/>
          </a:p>
          <a:p>
            <a:pPr algn="just"/>
            <a:r>
              <a:rPr lang="en-IN" dirty="0" err="1">
                <a:solidFill>
                  <a:srgbClr val="FFFF00"/>
                </a:solidFill>
                <a:latin typeface="Arial"/>
                <a:ea typeface="Arial"/>
                <a:cs typeface="Arial"/>
                <a:sym typeface="Arial"/>
              </a:rPr>
              <a:t>def</a:t>
            </a:r>
            <a:r>
              <a:rPr lang="en-IN" dirty="0">
                <a:solidFill>
                  <a:srgbClr val="FFFF00"/>
                </a:solidFill>
                <a:latin typeface="Arial"/>
                <a:ea typeface="Arial"/>
                <a:cs typeface="Arial"/>
                <a:sym typeface="Arial"/>
              </a:rPr>
              <a:t> greet (message, times=1):</a:t>
            </a:r>
            <a:endParaRPr dirty="0">
              <a:solidFill>
                <a:srgbClr val="FFFF00"/>
              </a:solidFill>
              <a:latin typeface="Arial"/>
              <a:ea typeface="Arial"/>
              <a:cs typeface="Arial"/>
              <a:sym typeface="Arial"/>
            </a:endParaRPr>
          </a:p>
          <a:p>
            <a:pPr algn="just"/>
            <a:r>
              <a:rPr lang="en-IN" dirty="0">
                <a:solidFill>
                  <a:srgbClr val="FFFF00"/>
                </a:solidFill>
                <a:latin typeface="Arial"/>
                <a:ea typeface="Arial"/>
                <a:cs typeface="Arial"/>
                <a:sym typeface="Arial"/>
              </a:rPr>
              <a:t>       print message * times</a:t>
            </a:r>
            <a:endParaRPr dirty="0"/>
          </a:p>
          <a:p>
            <a:pPr algn="just"/>
            <a:endParaRPr dirty="0">
              <a:solidFill>
                <a:srgbClr val="FFFF00"/>
              </a:solidFill>
              <a:latin typeface="Arial"/>
              <a:ea typeface="Arial"/>
              <a:cs typeface="Arial"/>
              <a:sym typeface="Arial"/>
            </a:endParaRPr>
          </a:p>
          <a:p>
            <a:pPr algn="just"/>
            <a:r>
              <a:rPr lang="en-IN" dirty="0">
                <a:solidFill>
                  <a:srgbClr val="FFFF00"/>
                </a:solidFill>
                <a:latin typeface="Arial"/>
                <a:ea typeface="Arial"/>
                <a:cs typeface="Arial"/>
                <a:sym typeface="Arial"/>
              </a:rPr>
              <a:t>&gt;&gt;&gt; greet (‘Welcome’)            #  function call with one argument value</a:t>
            </a:r>
            <a:endParaRPr dirty="0"/>
          </a:p>
          <a:p>
            <a:pPr algn="just"/>
            <a:r>
              <a:rPr lang="en-IN" dirty="0">
                <a:solidFill>
                  <a:srgbClr val="FFFF00"/>
                </a:solidFill>
                <a:latin typeface="Arial"/>
                <a:ea typeface="Arial"/>
                <a:cs typeface="Arial"/>
                <a:sym typeface="Arial"/>
              </a:rPr>
              <a:t>&gt;&gt;&gt; greet (‘Hello’, 2)	    # function call with both the argument values. </a:t>
            </a:r>
            <a:endParaRPr dirty="0"/>
          </a:p>
          <a:p>
            <a:pPr algn="just">
              <a:lnSpc>
                <a:spcPct val="140000"/>
              </a:lnSpc>
            </a:pPr>
            <a:endParaRPr dirty="0">
              <a:solidFill>
                <a:srgbClr val="000000"/>
              </a:solidFill>
              <a:latin typeface="Arial"/>
              <a:ea typeface="Arial"/>
              <a:cs typeface="Arial"/>
              <a:sym typeface="Arial"/>
            </a:endParaRPr>
          </a:p>
          <a:p>
            <a:pPr algn="just">
              <a:lnSpc>
                <a:spcPct val="140000"/>
              </a:lnSpc>
            </a:pPr>
            <a:r>
              <a:rPr lang="en-IN" dirty="0">
                <a:solidFill>
                  <a:srgbClr val="FF0000"/>
                </a:solidFill>
                <a:latin typeface="Arial"/>
                <a:ea typeface="Arial"/>
                <a:cs typeface="Arial"/>
                <a:sym typeface="Arial"/>
              </a:rPr>
              <a:t>Output:</a:t>
            </a:r>
            <a:endParaRPr dirty="0"/>
          </a:p>
          <a:p>
            <a:pPr algn="just"/>
            <a:r>
              <a:rPr lang="en-IN" dirty="0">
                <a:solidFill>
                  <a:srgbClr val="FF0000"/>
                </a:solidFill>
                <a:latin typeface="Arial"/>
                <a:ea typeface="Arial"/>
                <a:cs typeface="Arial"/>
                <a:sym typeface="Arial"/>
              </a:rPr>
              <a:t>Welcome</a:t>
            </a:r>
            <a:endParaRPr dirty="0">
              <a:solidFill>
                <a:srgbClr val="FF0000"/>
              </a:solidFill>
              <a:latin typeface="Arial"/>
              <a:ea typeface="Arial"/>
              <a:cs typeface="Arial"/>
              <a:sym typeface="Arial"/>
            </a:endParaRPr>
          </a:p>
          <a:p>
            <a:pPr algn="just"/>
            <a:r>
              <a:rPr lang="en-IN" dirty="0" err="1">
                <a:solidFill>
                  <a:srgbClr val="FF0000"/>
                </a:solidFill>
                <a:latin typeface="Arial"/>
                <a:ea typeface="Arial"/>
                <a:cs typeface="Arial"/>
                <a:sym typeface="Arial"/>
              </a:rPr>
              <a:t>HelloHello</a:t>
            </a:r>
            <a:endParaRPr dirty="0">
              <a:solidFill>
                <a:srgbClr val="FF0000"/>
              </a:solidFill>
              <a:latin typeface="Arial"/>
              <a:ea typeface="Arial"/>
              <a:cs typeface="Arial"/>
              <a:sym typeface="Arial"/>
            </a:endParaRPr>
          </a:p>
        </p:txBody>
      </p:sp>
    </p:spTree>
    <p:extLst>
      <p:ext uri="{BB962C8B-B14F-4D97-AF65-F5344CB8AC3E}">
        <p14:creationId xmlns="" xmlns:p14="http://schemas.microsoft.com/office/powerpoint/2010/main" val="609278932"/>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FF0000"/>
                </a:solidFill>
              </a:rPr>
              <a:t>Advantages of Using functions </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1.Program development made easy and fast : Work can be divided among project    members thus implementation can be completed fast.</a:t>
            </a:r>
          </a:p>
          <a:p>
            <a:r>
              <a:rPr lang="en-US" dirty="0" smtClean="0"/>
              <a:t> 2.Program testing becomes easy : Easy to locate and isolate a faulty function for further investigation </a:t>
            </a:r>
          </a:p>
          <a:p>
            <a:r>
              <a:rPr lang="en-US" dirty="0" smtClean="0"/>
              <a:t>3.Code sharing becomes possible : A function may be used later by many other programs this means that a python programmer can use function written by others, instead of starting over from scratch.</a:t>
            </a:r>
          </a:p>
          <a:p>
            <a:r>
              <a:rPr lang="en-US" dirty="0" smtClean="0"/>
              <a:t> 4.Code re-usability increases : A function can be used to keep away from rewriting the same block of codes which we are going use two or more locations in a program. This is especially useful if the code involved is long or complicated. </a:t>
            </a:r>
          </a:p>
          <a:p>
            <a:r>
              <a:rPr lang="en-US" dirty="0" smtClean="0"/>
              <a:t>5.Increases program readability : It makes possible top down modular programming. In this style of programming, the high level logic of the overall problem is solved first while the details of each lower level functions is addressed later. The length of the source program can be reduced by using functions at appropriate places.</a:t>
            </a:r>
          </a:p>
          <a:p>
            <a:r>
              <a:rPr lang="en-US" dirty="0" smtClean="0"/>
              <a:t> 6.Function facilitates procedural abstraction : Once a function is written, it serves as a black box. All that a programmer would have to know to invoke a function would be to know its name, and the parameters that it expects </a:t>
            </a:r>
          </a:p>
          <a:p>
            <a:r>
              <a:rPr lang="en-US" dirty="0" smtClean="0"/>
              <a:t>7.Functions facilitate the factoring of code : A function can be called in other function and so on…</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Question </a:t>
            </a:r>
            <a:r>
              <a:rPr lang="en-US" dirty="0"/>
              <a:t>based on functions</a:t>
            </a:r>
          </a:p>
        </p:txBody>
      </p:sp>
      <p:sp>
        <p:nvSpPr>
          <p:cNvPr id="3" name="Content Placeholder 2"/>
          <p:cNvSpPr>
            <a:spLocks noGrp="1"/>
          </p:cNvSpPr>
          <p:nvPr>
            <p:ph idx="1"/>
          </p:nvPr>
        </p:nvSpPr>
        <p:spPr/>
        <p:txBody>
          <a:bodyPr>
            <a:normAutofit/>
          </a:bodyPr>
          <a:lstStyle/>
          <a:p>
            <a:r>
              <a:rPr lang="en-US" dirty="0"/>
              <a:t>What is the difference between methods, functions &amp; user defined functions.</a:t>
            </a:r>
          </a:p>
          <a:p>
            <a:r>
              <a:rPr lang="en-US" dirty="0"/>
              <a:t>Open help for math module</a:t>
            </a:r>
          </a:p>
          <a:p>
            <a:pPr>
              <a:buNone/>
            </a:pPr>
            <a:r>
              <a:rPr lang="en-US" dirty="0" err="1"/>
              <a:t>i</a:t>
            </a:r>
            <a:r>
              <a:rPr lang="en-US" dirty="0"/>
              <a:t>. How many functions are there in the module?</a:t>
            </a:r>
          </a:p>
          <a:p>
            <a:pPr>
              <a:buNone/>
            </a:pPr>
            <a:r>
              <a:rPr lang="en-US" dirty="0"/>
              <a:t>ii. Describe how square root of a value may be calculated without using a math module</a:t>
            </a:r>
          </a:p>
          <a:p>
            <a:pPr>
              <a:buNone/>
            </a:pPr>
            <a:r>
              <a:rPr lang="en-US" dirty="0"/>
              <a:t>iii. What are the two data constants available in math module.</a:t>
            </a:r>
          </a:p>
        </p:txBody>
      </p:sp>
    </p:spTree>
    <p:extLst>
      <p:ext uri="{BB962C8B-B14F-4D97-AF65-F5344CB8AC3E}">
        <p14:creationId xmlns="" xmlns:p14="http://schemas.microsoft.com/office/powerpoint/2010/main" val="2962056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914400"/>
            <a:ext cx="9601196" cy="4961468"/>
          </a:xfrm>
        </p:spPr>
        <p:txBody>
          <a:bodyPr>
            <a:normAutofit fontScale="77500" lnSpcReduction="20000"/>
          </a:bodyPr>
          <a:lstStyle/>
          <a:p>
            <a:r>
              <a:rPr lang="en-US" dirty="0"/>
              <a:t>Create a python module to find the sum and product of digits (separately) and imports in another program.</a:t>
            </a:r>
          </a:p>
          <a:p>
            <a:r>
              <a:rPr lang="en-US" dirty="0"/>
              <a:t>Create a python function to find the a year is leap year of not a leap year</a:t>
            </a:r>
          </a:p>
          <a:p>
            <a:r>
              <a:rPr lang="en-US" dirty="0"/>
              <a:t>What is local and global variable? Is global is keyword in python?</a:t>
            </a:r>
          </a:p>
          <a:p>
            <a:r>
              <a:rPr lang="en-US" dirty="0"/>
              <a:t>Create a python module to find pow(</a:t>
            </a:r>
            <a:r>
              <a:rPr lang="en-US" dirty="0" err="1"/>
              <a:t>x,n</a:t>
            </a:r>
            <a:r>
              <a:rPr lang="en-US" dirty="0"/>
              <a:t>) and import in another program</a:t>
            </a:r>
          </a:p>
          <a:p>
            <a:r>
              <a:rPr lang="en-US" dirty="0"/>
              <a:t>Write a function </a:t>
            </a:r>
            <a:r>
              <a:rPr lang="en-US" dirty="0" err="1"/>
              <a:t>roll_D</a:t>
            </a:r>
            <a:r>
              <a:rPr lang="en-US" dirty="0"/>
              <a:t> ( ), that takes 2 parameters- the no. of sides (with default</a:t>
            </a:r>
          </a:p>
          <a:p>
            <a:pPr marL="0" indent="0">
              <a:buNone/>
            </a:pPr>
            <a:r>
              <a:rPr lang="en-US" dirty="0"/>
              <a:t>value 6) of a dice, and the number of dice to roll-and generate random roll values</a:t>
            </a:r>
          </a:p>
          <a:p>
            <a:pPr marL="0" indent="0">
              <a:buNone/>
            </a:pPr>
            <a:r>
              <a:rPr lang="en-US" dirty="0"/>
              <a:t>for each dice rolled. Print out each roll and then return one string “That’s all”.</a:t>
            </a:r>
          </a:p>
          <a:p>
            <a:pPr marL="0" indent="0">
              <a:buNone/>
            </a:pPr>
            <a:r>
              <a:rPr lang="en-US" dirty="0"/>
              <a:t>Example </a:t>
            </a:r>
            <a:r>
              <a:rPr lang="en-US" dirty="0" err="1"/>
              <a:t>roll_D</a:t>
            </a:r>
            <a:r>
              <a:rPr lang="en-US" dirty="0"/>
              <a:t> (6, 3)</a:t>
            </a:r>
          </a:p>
          <a:p>
            <a:r>
              <a:rPr lang="en-US" dirty="0"/>
              <a:t>4</a:t>
            </a:r>
          </a:p>
          <a:p>
            <a:r>
              <a:rPr lang="en-US" dirty="0"/>
              <a:t>1</a:t>
            </a:r>
          </a:p>
          <a:p>
            <a:r>
              <a:rPr lang="en-US" dirty="0"/>
              <a:t>6</a:t>
            </a:r>
          </a:p>
          <a:p>
            <a:pPr marL="0" indent="0">
              <a:buNone/>
            </a:pPr>
            <a:endParaRPr lang="en-US" dirty="0"/>
          </a:p>
        </p:txBody>
      </p:sp>
    </p:spTree>
    <p:extLst>
      <p:ext uri="{BB962C8B-B14F-4D97-AF65-F5344CB8AC3E}">
        <p14:creationId xmlns="" xmlns:p14="http://schemas.microsoft.com/office/powerpoint/2010/main" val="1748617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2393" y="3089228"/>
            <a:ext cx="9601196" cy="1303867"/>
          </a:xfrm>
        </p:spPr>
        <p:txBody>
          <a:bodyPr>
            <a:normAutofit fontScale="90000"/>
          </a:bodyPr>
          <a:lstStyle/>
          <a:p>
            <a:r>
              <a:rPr lang="en-US" dirty="0"/>
              <a:t/>
            </a:r>
            <a:br>
              <a:rPr lang="en-US" dirty="0"/>
            </a:br>
            <a:r>
              <a:rPr lang="en-US" dirty="0" smtClean="0"/>
              <a:t>				Thanks</a:t>
            </a:r>
            <a:r>
              <a:rPr lang="en-US" dirty="0"/>
              <a:t/>
            </a:r>
            <a:br>
              <a:rPr lang="en-US" dirty="0"/>
            </a:br>
            <a:endParaRPr lang="en-US" dirty="0"/>
          </a:p>
        </p:txBody>
      </p:sp>
    </p:spTree>
    <p:extLst>
      <p:ext uri="{BB962C8B-B14F-4D97-AF65-F5344CB8AC3E}">
        <p14:creationId xmlns="" xmlns:p14="http://schemas.microsoft.com/office/powerpoint/2010/main" val="4193663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ln/>
        </p:spPr>
        <p:txBody>
          <a:bodyPr/>
          <a:lstStyle/>
          <a:p>
            <a:r>
              <a:rPr lang="en-US" altLang="en-US" dirty="0" smtClean="0">
                <a:solidFill>
                  <a:srgbClr val="FF00FF"/>
                </a:solidFill>
              </a:rPr>
              <a:t>               Function </a:t>
            </a:r>
            <a:r>
              <a:rPr lang="en-US" altLang="en-US" dirty="0">
                <a:solidFill>
                  <a:srgbClr val="FF00FF"/>
                </a:solidFill>
              </a:rPr>
              <a:t>Definition</a:t>
            </a:r>
          </a:p>
        </p:txBody>
      </p:sp>
      <p:sp>
        <p:nvSpPr>
          <p:cNvPr id="21506" name="Rectangle 2"/>
          <p:cNvSpPr>
            <a:spLocks noGrp="1" noChangeArrowheads="1"/>
          </p:cNvSpPr>
          <p:nvPr>
            <p:ph idx="1"/>
          </p:nvPr>
        </p:nvSpPr>
        <p:spPr>
          <a:ln/>
        </p:spPr>
        <p:txBody>
          <a:bodyPr>
            <a:normAutofit/>
          </a:bodyPr>
          <a:lstStyle/>
          <a:p>
            <a:pPr marL="561975"/>
            <a:r>
              <a:rPr lang="en-US" altLang="en-US" sz="2800" dirty="0"/>
              <a:t>A function is a named sequence of statement(s) that performs a computation. It contains</a:t>
            </a:r>
          </a:p>
          <a:p>
            <a:pPr marL="561975"/>
            <a:r>
              <a:rPr lang="en-US" altLang="en-US" sz="2800" dirty="0"/>
              <a:t>line of code(s) that are executed sequentially from top to bottom by Python interpreter.</a:t>
            </a:r>
          </a:p>
          <a:p>
            <a:pPr marL="561975"/>
            <a:r>
              <a:rPr lang="en-US" altLang="en-US" sz="2800" dirty="0"/>
              <a:t>They are the most important building blocks for any software in Python.</a:t>
            </a:r>
          </a:p>
        </p:txBody>
      </p:sp>
    </p:spTree>
    <p:extLst>
      <p:ext uri="{BB962C8B-B14F-4D97-AF65-F5344CB8AC3E}">
        <p14:creationId xmlns="" xmlns:p14="http://schemas.microsoft.com/office/powerpoint/2010/main" val="305565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ln/>
        </p:spPr>
        <p:txBody>
          <a:bodyPr/>
          <a:lstStyle/>
          <a:p>
            <a:r>
              <a:rPr lang="en-US" altLang="en-US" dirty="0" smtClean="0"/>
              <a:t>                            Types</a:t>
            </a:r>
            <a:endParaRPr lang="en-US" altLang="en-US" dirty="0">
              <a:solidFill>
                <a:srgbClr val="00FF00"/>
              </a:solidFill>
            </a:endParaRPr>
          </a:p>
        </p:txBody>
      </p:sp>
      <p:sp>
        <p:nvSpPr>
          <p:cNvPr id="20482" name="Rectangle 2"/>
          <p:cNvSpPr>
            <a:spLocks noGrp="1" noChangeArrowheads="1"/>
          </p:cNvSpPr>
          <p:nvPr>
            <p:ph idx="1"/>
          </p:nvPr>
        </p:nvSpPr>
        <p:spPr>
          <a:ln/>
        </p:spPr>
        <p:txBody>
          <a:bodyPr>
            <a:normAutofit/>
          </a:bodyPr>
          <a:lstStyle/>
          <a:p>
            <a:pPr marL="561975">
              <a:buNone/>
            </a:pPr>
            <a:r>
              <a:rPr lang="en-US" altLang="en-US" sz="4400" dirty="0"/>
              <a:t>Functions can be categorized as -</a:t>
            </a:r>
          </a:p>
          <a:p>
            <a:pPr marL="561975">
              <a:buNone/>
            </a:pPr>
            <a:r>
              <a:rPr lang="en-US" altLang="en-US" sz="4400" dirty="0" err="1"/>
              <a:t>i</a:t>
            </a:r>
            <a:r>
              <a:rPr lang="en-US" altLang="en-US" sz="4400" dirty="0"/>
              <a:t>. Modules</a:t>
            </a:r>
          </a:p>
          <a:p>
            <a:pPr marL="561975">
              <a:buNone/>
            </a:pPr>
            <a:r>
              <a:rPr lang="en-US" altLang="en-US" sz="4400" dirty="0"/>
              <a:t>ii. Built in</a:t>
            </a:r>
          </a:p>
          <a:p>
            <a:pPr marL="561975">
              <a:buNone/>
            </a:pPr>
            <a:r>
              <a:rPr lang="en-US" altLang="en-US" sz="4400" dirty="0"/>
              <a:t>iii. User Defined</a:t>
            </a:r>
          </a:p>
        </p:txBody>
      </p:sp>
    </p:spTree>
    <p:extLst>
      <p:ext uri="{BB962C8B-B14F-4D97-AF65-F5344CB8AC3E}">
        <p14:creationId xmlns="" xmlns:p14="http://schemas.microsoft.com/office/powerpoint/2010/main" val="3584130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Module</a:t>
            </a:r>
            <a:endParaRPr lang="en-US" dirty="0"/>
          </a:p>
        </p:txBody>
      </p:sp>
      <p:sp>
        <p:nvSpPr>
          <p:cNvPr id="3" name="Content Placeholder 2"/>
          <p:cNvSpPr>
            <a:spLocks noGrp="1"/>
          </p:cNvSpPr>
          <p:nvPr>
            <p:ph idx="1"/>
          </p:nvPr>
        </p:nvSpPr>
        <p:spPr/>
        <p:txBody>
          <a:bodyPr>
            <a:normAutofit/>
          </a:bodyPr>
          <a:lstStyle/>
          <a:p>
            <a:r>
              <a:rPr lang="en-US" sz="3200" dirty="0"/>
              <a:t>A module is a file containing Python definitions (i.e. functions) and statements.</a:t>
            </a:r>
          </a:p>
          <a:p>
            <a:r>
              <a:rPr lang="en-US" sz="3200" dirty="0"/>
              <a:t>Standard library of Python is extended as module(s) to a programmer. Definitions from the module can be used within the code of a program. To use these modules in the program, a programmer needs to import the module.</a:t>
            </a:r>
          </a:p>
        </p:txBody>
      </p:sp>
    </p:spTree>
    <p:extLst>
      <p:ext uri="{BB962C8B-B14F-4D97-AF65-F5344CB8AC3E}">
        <p14:creationId xmlns="" xmlns:p14="http://schemas.microsoft.com/office/powerpoint/2010/main" val="3646903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                  How </a:t>
            </a:r>
            <a:r>
              <a:rPr lang="en-US" dirty="0"/>
              <a:t>to import module?</a:t>
            </a:r>
          </a:p>
        </p:txBody>
      </p:sp>
      <p:sp>
        <p:nvSpPr>
          <p:cNvPr id="3" name="Content Placeholder 2"/>
          <p:cNvSpPr>
            <a:spLocks noGrp="1"/>
          </p:cNvSpPr>
          <p:nvPr>
            <p:ph idx="1"/>
          </p:nvPr>
        </p:nvSpPr>
        <p:spPr/>
        <p:txBody>
          <a:bodyPr>
            <a:normAutofit/>
          </a:bodyPr>
          <a:lstStyle/>
          <a:p>
            <a:r>
              <a:rPr lang="en-US" sz="3600" dirty="0"/>
              <a:t>There are many ways to import a module in your program, the one's which you should know are:</a:t>
            </a:r>
          </a:p>
          <a:p>
            <a:r>
              <a:rPr lang="en-US" sz="3600" dirty="0"/>
              <a:t>Import</a:t>
            </a:r>
          </a:p>
          <a:p>
            <a:r>
              <a:rPr lang="en-US" sz="3600" dirty="0"/>
              <a:t>From</a:t>
            </a:r>
          </a:p>
          <a:p>
            <a:endParaRPr lang="en-US" dirty="0"/>
          </a:p>
        </p:txBody>
      </p:sp>
    </p:spTree>
    <p:extLst>
      <p:ext uri="{BB962C8B-B14F-4D97-AF65-F5344CB8AC3E}">
        <p14:creationId xmlns="" xmlns:p14="http://schemas.microsoft.com/office/powerpoint/2010/main" val="2677451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2149" y="1138948"/>
            <a:ext cx="9601196" cy="4930547"/>
          </a:xfrm>
        </p:spPr>
        <p:txBody>
          <a:bodyPr>
            <a:normAutofit fontScale="92500" lnSpcReduction="20000"/>
          </a:bodyPr>
          <a:lstStyle/>
          <a:p>
            <a:pPr marL="0" indent="0" algn="ctr">
              <a:buNone/>
            </a:pPr>
            <a:r>
              <a:rPr lang="en-US" sz="3500" b="1" dirty="0"/>
              <a:t>Import</a:t>
            </a:r>
          </a:p>
          <a:p>
            <a:r>
              <a:rPr lang="en-US" dirty="0"/>
              <a:t>It is simplest and most common way to use modules in our code. </a:t>
            </a:r>
          </a:p>
          <a:p>
            <a:pPr marL="0" indent="0">
              <a:buNone/>
            </a:pPr>
            <a:endParaRPr lang="en-US" dirty="0"/>
          </a:p>
          <a:p>
            <a:r>
              <a:rPr lang="en-US" dirty="0"/>
              <a:t>Its syntax is:</a:t>
            </a:r>
          </a:p>
          <a:p>
            <a:r>
              <a:rPr lang="en-US" dirty="0"/>
              <a:t>import modulename1 [,modulename2, ---------]</a:t>
            </a:r>
          </a:p>
          <a:p>
            <a:r>
              <a:rPr lang="en-US" dirty="0"/>
              <a:t>Example</a:t>
            </a:r>
          </a:p>
          <a:p>
            <a:r>
              <a:rPr lang="en-US" dirty="0"/>
              <a:t>&gt;&gt;&gt; import math</a:t>
            </a:r>
          </a:p>
          <a:p>
            <a:r>
              <a:rPr lang="en-US" dirty="0"/>
              <a:t>To use/ access/invoke a function, you will specify the module name and name of the</a:t>
            </a:r>
          </a:p>
          <a:p>
            <a:r>
              <a:rPr lang="en-US" dirty="0"/>
              <a:t>function- separated by dot (.). This format is also known as </a:t>
            </a:r>
            <a:r>
              <a:rPr lang="en-US" i="1" dirty="0"/>
              <a:t>dot notation</a:t>
            </a:r>
            <a:r>
              <a:rPr lang="en-US" dirty="0"/>
              <a:t>.</a:t>
            </a:r>
          </a:p>
          <a:p>
            <a:r>
              <a:rPr lang="en-US" b="1" dirty="0"/>
              <a:t>Example</a:t>
            </a:r>
          </a:p>
          <a:p>
            <a:r>
              <a:rPr lang="en-US" dirty="0"/>
              <a:t>&gt;&gt;&gt; value= </a:t>
            </a:r>
            <a:r>
              <a:rPr lang="en-US" dirty="0" err="1"/>
              <a:t>math.sqrt</a:t>
            </a:r>
            <a:r>
              <a:rPr lang="en-US" dirty="0"/>
              <a:t> (25) # dot notation</a:t>
            </a:r>
          </a:p>
        </p:txBody>
      </p:sp>
    </p:spTree>
    <p:extLst>
      <p:ext uri="{BB962C8B-B14F-4D97-AF65-F5344CB8AC3E}">
        <p14:creationId xmlns="" xmlns:p14="http://schemas.microsoft.com/office/powerpoint/2010/main" val="2206982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781878"/>
            <a:ext cx="9601196" cy="5093990"/>
          </a:xfrm>
        </p:spPr>
        <p:txBody>
          <a:bodyPr>
            <a:normAutofit fontScale="92500"/>
          </a:bodyPr>
          <a:lstStyle/>
          <a:p>
            <a:pPr marL="0" indent="0" algn="ctr">
              <a:buNone/>
            </a:pPr>
            <a:r>
              <a:rPr lang="en-US" b="1" dirty="0"/>
              <a:t>From Statement</a:t>
            </a:r>
          </a:p>
          <a:p>
            <a:r>
              <a:rPr lang="en-US" dirty="0"/>
              <a:t>It is used to get a specific function in the code instead of the complete module file. If we know beforehand which function(s), we will be needing, then we may use from. For modules having large no. of functions, it is recommended to use from instead of import.</a:t>
            </a:r>
          </a:p>
          <a:p>
            <a:pPr>
              <a:buNone/>
            </a:pPr>
            <a:r>
              <a:rPr lang="en-US" dirty="0"/>
              <a:t>Its syntax is:</a:t>
            </a:r>
          </a:p>
          <a:p>
            <a:pPr>
              <a:buNone/>
            </a:pPr>
            <a:r>
              <a:rPr lang="en-US" dirty="0"/>
              <a:t>&gt;&gt;&gt; from </a:t>
            </a:r>
            <a:r>
              <a:rPr lang="en-US" dirty="0" err="1"/>
              <a:t>modulename</a:t>
            </a:r>
            <a:r>
              <a:rPr lang="en-US" dirty="0"/>
              <a:t> import </a:t>
            </a:r>
            <a:r>
              <a:rPr lang="en-US" dirty="0" err="1"/>
              <a:t>functionname</a:t>
            </a:r>
            <a:r>
              <a:rPr lang="en-US" dirty="0"/>
              <a:t> [, </a:t>
            </a:r>
            <a:r>
              <a:rPr lang="en-US" dirty="0" err="1"/>
              <a:t>functionname</a:t>
            </a:r>
            <a:r>
              <a:rPr lang="en-US" dirty="0"/>
              <a:t>…..]</a:t>
            </a:r>
          </a:p>
          <a:p>
            <a:pPr>
              <a:buNone/>
            </a:pPr>
            <a:r>
              <a:rPr lang="en-US" dirty="0"/>
              <a:t>&gt;&gt;&gt;from </a:t>
            </a:r>
            <a:r>
              <a:rPr lang="en-US" dirty="0" err="1"/>
              <a:t>modulename</a:t>
            </a:r>
            <a:r>
              <a:rPr lang="en-US" dirty="0"/>
              <a:t> import * ( Import everything from the file)</a:t>
            </a:r>
          </a:p>
          <a:p>
            <a:pPr>
              <a:buNone/>
            </a:pPr>
            <a:r>
              <a:rPr lang="en-US" dirty="0"/>
              <a:t>Example</a:t>
            </a:r>
          </a:p>
          <a:p>
            <a:r>
              <a:rPr lang="en-US" dirty="0"/>
              <a:t>&gt;&gt;&gt; from math import </a:t>
            </a:r>
            <a:r>
              <a:rPr lang="en-US" dirty="0" err="1"/>
              <a:t>sqrt</a:t>
            </a:r>
            <a:endParaRPr lang="en-US" dirty="0"/>
          </a:p>
          <a:p>
            <a:r>
              <a:rPr lang="en-US" dirty="0"/>
              <a:t>value = </a:t>
            </a:r>
            <a:r>
              <a:rPr lang="en-US" dirty="0" err="1"/>
              <a:t>sqrt</a:t>
            </a:r>
            <a:r>
              <a:rPr lang="en-US" dirty="0"/>
              <a:t> (25)</a:t>
            </a:r>
          </a:p>
        </p:txBody>
      </p:sp>
    </p:spTree>
    <p:extLst>
      <p:ext uri="{BB962C8B-B14F-4D97-AF65-F5344CB8AC3E}">
        <p14:creationId xmlns="" xmlns:p14="http://schemas.microsoft.com/office/powerpoint/2010/main" val="21697843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279</TotalTime>
  <Words>1665</Words>
  <Application>Microsoft Office PowerPoint</Application>
  <PresentationFormat>Custom</PresentationFormat>
  <Paragraphs>179</Paragraphs>
  <Slides>32</Slides>
  <Notes>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Opulent</vt:lpstr>
      <vt:lpstr>PYTHON  FUNCTION </vt:lpstr>
      <vt:lpstr>                                      Function Introduction  A function is a programming block of codes which is used to perform a single, related task. It only runs when it is called. We can pass data, known as parameters, into a function. A function can return data as a result. We have already used some python built in functions like print(),etc.But we can also create our own functions. These functions are called user-defined functions. </vt:lpstr>
      <vt:lpstr>     Advantages of Using functions :</vt:lpstr>
      <vt:lpstr>               Function Definition</vt:lpstr>
      <vt:lpstr>                            Types</vt:lpstr>
      <vt:lpstr>                            Module</vt:lpstr>
      <vt:lpstr>                   How to import module?</vt:lpstr>
      <vt:lpstr>Slide 8</vt:lpstr>
      <vt:lpstr>Slide 9</vt:lpstr>
      <vt:lpstr>Slide 10</vt:lpstr>
      <vt:lpstr>Slide 11</vt:lpstr>
      <vt:lpstr>How to create python module ?</vt:lpstr>
      <vt:lpstr>Slide 13</vt:lpstr>
      <vt:lpstr>Slide 14</vt:lpstr>
      <vt:lpstr>Slide 15</vt:lpstr>
      <vt:lpstr>Accessing Modules from Another Directory Modules may be useful for more than one programming project, and in that case it makes less sense to keep a module in a particular directory that’s tied to a specific project.</vt:lpstr>
      <vt:lpstr>Appending Paths</vt:lpstr>
      <vt:lpstr>Slide 18</vt:lpstr>
      <vt:lpstr>Slide 19</vt:lpstr>
      <vt:lpstr>Slide 20</vt:lpstr>
      <vt:lpstr>Slide 21</vt:lpstr>
      <vt:lpstr>Slide 22</vt:lpstr>
      <vt:lpstr>User Defined Functions</vt:lpstr>
      <vt:lpstr>Example </vt:lpstr>
      <vt:lpstr> Scope of variables</vt:lpstr>
      <vt:lpstr> Global Scope</vt:lpstr>
      <vt:lpstr>Local Scope</vt:lpstr>
      <vt:lpstr> More on Scope of Variables</vt:lpstr>
      <vt:lpstr> Default argument </vt:lpstr>
      <vt:lpstr>       Question based on functions</vt:lpstr>
      <vt:lpstr>Slide 31</vt:lpstr>
      <vt:lpstr>     Thanks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Grisha</dc:creator>
  <cp:lastModifiedBy>DELL</cp:lastModifiedBy>
  <cp:revision>42</cp:revision>
  <dcterms:created xsi:type="dcterms:W3CDTF">2018-07-06T06:24:19Z</dcterms:created>
  <dcterms:modified xsi:type="dcterms:W3CDTF">2020-03-26T18:27:55Z</dcterms:modified>
</cp:coreProperties>
</file>